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activeX/activeX1.xml" ContentType="application/vnd.ms-office.activeX+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4"/>
  </p:notesMasterIdLst>
  <p:handoutMasterIdLst>
    <p:handoutMasterId r:id="rId95"/>
  </p:handoutMasterIdLst>
  <p:sldIdLst>
    <p:sldId id="581" r:id="rId2"/>
    <p:sldId id="805" r:id="rId3"/>
    <p:sldId id="632" r:id="rId4"/>
    <p:sldId id="766" r:id="rId5"/>
    <p:sldId id="761" r:id="rId6"/>
    <p:sldId id="650" r:id="rId7"/>
    <p:sldId id="780" r:id="rId8"/>
    <p:sldId id="765" r:id="rId9"/>
    <p:sldId id="764" r:id="rId10"/>
    <p:sldId id="679" r:id="rId11"/>
    <p:sldId id="681" r:id="rId12"/>
    <p:sldId id="682" r:id="rId13"/>
    <p:sldId id="680" r:id="rId14"/>
    <p:sldId id="631" r:id="rId15"/>
    <p:sldId id="616" r:id="rId16"/>
    <p:sldId id="617" r:id="rId17"/>
    <p:sldId id="630" r:id="rId18"/>
    <p:sldId id="670" r:id="rId19"/>
    <p:sldId id="762" r:id="rId20"/>
    <p:sldId id="620" r:id="rId21"/>
    <p:sldId id="763" r:id="rId22"/>
    <p:sldId id="671" r:id="rId23"/>
    <p:sldId id="618" r:id="rId24"/>
    <p:sldId id="619" r:id="rId25"/>
    <p:sldId id="584" r:id="rId26"/>
    <p:sldId id="683" r:id="rId27"/>
    <p:sldId id="739" r:id="rId28"/>
    <p:sldId id="684" r:id="rId29"/>
    <p:sldId id="743" r:id="rId30"/>
    <p:sldId id="775" r:id="rId31"/>
    <p:sldId id="776" r:id="rId32"/>
    <p:sldId id="806" r:id="rId33"/>
    <p:sldId id="791" r:id="rId34"/>
    <p:sldId id="790" r:id="rId35"/>
    <p:sldId id="745" r:id="rId36"/>
    <p:sldId id="746" r:id="rId37"/>
    <p:sldId id="788" r:id="rId38"/>
    <p:sldId id="789" r:id="rId39"/>
    <p:sldId id="803" r:id="rId40"/>
    <p:sldId id="807" r:id="rId41"/>
    <p:sldId id="800" r:id="rId42"/>
    <p:sldId id="802" r:id="rId43"/>
    <p:sldId id="687" r:id="rId44"/>
    <p:sldId id="688" r:id="rId45"/>
    <p:sldId id="757" r:id="rId46"/>
    <p:sldId id="808" r:id="rId47"/>
    <p:sldId id="792" r:id="rId48"/>
    <p:sldId id="793" r:id="rId49"/>
    <p:sldId id="794" r:id="rId50"/>
    <p:sldId id="795" r:id="rId51"/>
    <p:sldId id="796" r:id="rId52"/>
    <p:sldId id="797" r:id="rId53"/>
    <p:sldId id="798" r:id="rId54"/>
    <p:sldId id="809" r:id="rId55"/>
    <p:sldId id="810" r:id="rId56"/>
    <p:sldId id="754" r:id="rId57"/>
    <p:sldId id="755" r:id="rId58"/>
    <p:sldId id="756" r:id="rId59"/>
    <p:sldId id="811" r:id="rId60"/>
    <p:sldId id="770" r:id="rId61"/>
    <p:sldId id="771" r:id="rId62"/>
    <p:sldId id="772" r:id="rId63"/>
    <p:sldId id="773" r:id="rId64"/>
    <p:sldId id="774" r:id="rId65"/>
    <p:sldId id="785" r:id="rId66"/>
    <p:sldId id="786" r:id="rId67"/>
    <p:sldId id="700" r:id="rId68"/>
    <p:sldId id="730" r:id="rId69"/>
    <p:sldId id="731" r:id="rId70"/>
    <p:sldId id="783" r:id="rId71"/>
    <p:sldId id="784" r:id="rId72"/>
    <p:sldId id="812" r:id="rId73"/>
    <p:sldId id="813" r:id="rId74"/>
    <p:sldId id="814" r:id="rId75"/>
    <p:sldId id="818" r:id="rId76"/>
    <p:sldId id="735" r:id="rId77"/>
    <p:sldId id="787" r:id="rId78"/>
    <p:sldId id="815" r:id="rId79"/>
    <p:sldId id="816" r:id="rId80"/>
    <p:sldId id="817" r:id="rId81"/>
    <p:sldId id="726" r:id="rId82"/>
    <p:sldId id="727" r:id="rId83"/>
    <p:sldId id="728" r:id="rId84"/>
    <p:sldId id="738" r:id="rId85"/>
    <p:sldId id="741" r:id="rId86"/>
    <p:sldId id="729" r:id="rId87"/>
    <p:sldId id="819" r:id="rId88"/>
    <p:sldId id="740" r:id="rId89"/>
    <p:sldId id="781" r:id="rId90"/>
    <p:sldId id="801" r:id="rId91"/>
    <p:sldId id="742" r:id="rId92"/>
    <p:sldId id="660" r:id="rId93"/>
  </p:sldIdLst>
  <p:sldSz cx="9144000" cy="6858000" type="screen4x3"/>
  <p:notesSz cx="7099300" cy="10234613"/>
  <p:defaultTextStyle>
    <a:defPPr>
      <a:defRPr lang="en-US"/>
    </a:defPPr>
    <a:lvl1pPr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1pPr>
    <a:lvl2pPr marL="4572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2pPr>
    <a:lvl3pPr marL="9144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3pPr>
    <a:lvl4pPr marL="13716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4pPr>
    <a:lvl5pPr marL="18288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0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0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0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0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CC00"/>
    <a:srgbClr val="FF3300"/>
    <a:srgbClr val="FF9900"/>
    <a:srgbClr val="FF9966"/>
    <a:srgbClr val="0099FF"/>
    <a:srgbClr val="A50021"/>
    <a:srgbClr val="B0D5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90983" autoAdjust="0"/>
  </p:normalViewPr>
  <p:slideViewPr>
    <p:cSldViewPr>
      <p:cViewPr varScale="1">
        <p:scale>
          <a:sx n="75" d="100"/>
          <a:sy n="75" d="100"/>
        </p:scale>
        <p:origin x="-1147"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62"/>
    </p:cViewPr>
  </p:sorterViewPr>
  <p:notesViewPr>
    <p:cSldViewPr>
      <p:cViewPr varScale="1">
        <p:scale>
          <a:sx n="59" d="100"/>
          <a:sy n="59" d="100"/>
        </p:scale>
        <p:origin x="-3226" y="-62"/>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D:\Work\Projects\Water\paper\tetramer switching\Submitted to Nature Physics\1st submission\movies\switching.mov"/>
  <ax:ocxPr ax:name="rate" ax:value="1"/>
  <ax:ocxPr ax:name="balance" ax:value="0"/>
  <ax:ocxPr ax:name="currentPosition" ax:value="0"/>
  <ax:ocxPr ax:name="defaultFrame" ax:value=""/>
  <ax:ocxPr ax:name="playCount" ax:value="4"/>
  <ax:ocxPr ax:name="autoStart" ax:value="0"/>
  <ax:ocxPr ax:name="currentMarker" ax:value="0"/>
  <ax:ocxPr ax:name="invokeURLs" ax:value="-1"/>
  <ax:ocxPr ax:name="baseURL" ax:value=""/>
  <ax:ocxPr ax:name="volume" ax:value="50"/>
  <ax:ocxPr ax:name="mute" ax:value="0"/>
  <ax:ocxPr ax:name="uiMode" ax:value="mini"/>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16916"/>
  <ax:ocxPr ax:name="_cy" ax:value="13018"/>
</ax:ocx>
</file>

<file path=ppt/activeX/activeX2.xml><?xml version="1.0" encoding="utf-8"?>
<ax:ocx xmlns:ax="http://schemas.microsoft.com/office/2006/activeX" xmlns:r="http://schemas.openxmlformats.org/officeDocument/2006/relationships" ax:classid="{6BF52A52-394A-11D3-B153-00C04F79FAA6}" ax:persistence="persistPropertyBag">
  <ax:ocxPr ax:name="URL" ax:value="D:\Work\Talks&amp;Reports\invited\lectures\本科生科研讨论班2014Dec\a-boy-and-his-atom.mp4"/>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3411"/>
  <ax:ocxPr ax:name="_cy" ax:value="14138"/>
</ax:ocx>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C92F6D15-94FB-4FB2-9D73-73F63E2A78F2}" type="datetimeFigureOut">
              <a:rPr lang="zh-CN" altLang="en-US"/>
              <a:pPr>
                <a:defRPr/>
              </a:pPr>
              <a:t>2016/9/11</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9C10940E-698A-4608-AA22-27C1318887B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zh-CN" altLang="en-US"/>
          </a:p>
        </p:txBody>
      </p:sp>
      <p:sp>
        <p:nvSpPr>
          <p:cNvPr id="19251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zh-CN"/>
          </a:p>
        </p:txBody>
      </p:sp>
      <p:sp>
        <p:nvSpPr>
          <p:cNvPr id="952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19251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9251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en-US" altLang="zh-CN"/>
          </a:p>
        </p:txBody>
      </p:sp>
      <p:sp>
        <p:nvSpPr>
          <p:cNvPr id="19251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7CC05ED-0F7D-44A8-9C40-FB7576A3BC9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Gas" TargetMode="External"/><Relationship Id="rId3" Type="http://schemas.openxmlformats.org/officeDocument/2006/relationships/hyperlink" Target="http://en.wikipedia.org/wiki/Surface" TargetMode="External"/><Relationship Id="rId7" Type="http://schemas.openxmlformats.org/officeDocument/2006/relationships/hyperlink" Target="http://en.wikipedia.org/wiki/Adsorptio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en.wikipedia.org/wiki/Surface_physics" TargetMode="External"/><Relationship Id="rId5" Type="http://schemas.openxmlformats.org/officeDocument/2006/relationships/hyperlink" Target="http://en.wikipedia.org/wiki/Ultra-high_vacuum" TargetMode="External"/><Relationship Id="rId10" Type="http://schemas.openxmlformats.org/officeDocument/2006/relationships/hyperlink" Target="http://en.wikipedia.org/wiki/Second" TargetMode="External"/><Relationship Id="rId4" Type="http://schemas.openxmlformats.org/officeDocument/2006/relationships/hyperlink" Target="http://en.wikipedia.org/wiki/Crystal" TargetMode="External"/><Relationship Id="rId9" Type="http://schemas.openxmlformats.org/officeDocument/2006/relationships/hyperlink" Target="http://en.wikipedia.org/wiki/Tor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aike.baidu.com/view/2694.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71C5D91-BC62-4E8E-B3F1-EB95F929FCB5}" type="slidenum">
              <a:rPr lang="zh-CN" altLang="en-US" smtClean="0"/>
              <a:pPr/>
              <a:t>1</a:t>
            </a:fld>
            <a:endParaRPr lang="en-US" altLang="zh-CN" smtClean="0"/>
          </a:p>
        </p:txBody>
      </p:sp>
      <p:sp>
        <p:nvSpPr>
          <p:cNvPr id="96259" name="Rectangle 2"/>
          <p:cNvSpPr>
            <a:spLocks noGrp="1" noRot="1" noChangeAspect="1" noChangeArrowheads="1" noTextEdit="1"/>
          </p:cNvSpPr>
          <p:nvPr>
            <p:ph type="sldImg"/>
          </p:nvPr>
        </p:nvSpPr>
        <p:spPr>
          <a:xfrm>
            <a:off x="992188" y="768350"/>
            <a:ext cx="5114925" cy="3836988"/>
          </a:xfrm>
          <a:ln/>
        </p:spPr>
      </p:sp>
      <p:sp>
        <p:nvSpPr>
          <p:cNvPr id="96260" name="Rectangle 3"/>
          <p:cNvSpPr>
            <a:spLocks noGrp="1" noChangeArrowheads="1"/>
          </p:cNvSpPr>
          <p:nvPr>
            <p:ph type="body" idx="1"/>
          </p:nvPr>
        </p:nvSpPr>
        <p:spPr>
          <a:noFill/>
          <a:ln/>
        </p:spPr>
        <p:txBody>
          <a:bodyPr/>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92188" y="768350"/>
            <a:ext cx="5114925" cy="3836988"/>
          </a:xfrm>
          <a:ln/>
        </p:spPr>
      </p:sp>
      <p:sp>
        <p:nvSpPr>
          <p:cNvPr id="104451"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a:t>
            </a:r>
            <a:r>
              <a:rPr lang="en-US" altLang="zh-CN" b="1" smtClean="0">
                <a:latin typeface="Times New Roman" pitchFamily="18" charset="0"/>
                <a:ea typeface="宋体" pitchFamily="2" charset="-122"/>
              </a:rPr>
              <a:t>langmuir</a:t>
            </a:r>
            <a:r>
              <a:rPr lang="en-US" altLang="zh-CN" smtClean="0">
                <a:latin typeface="Times New Roman" pitchFamily="18" charset="0"/>
                <a:ea typeface="宋体" pitchFamily="2" charset="-122"/>
              </a:rPr>
              <a:t> (symbol: </a:t>
            </a:r>
            <a:r>
              <a:rPr lang="en-US" altLang="zh-CN" b="1" smtClean="0">
                <a:latin typeface="Times New Roman" pitchFamily="18" charset="0"/>
                <a:ea typeface="宋体" pitchFamily="2" charset="-122"/>
              </a:rPr>
              <a:t>L</a:t>
            </a:r>
            <a:r>
              <a:rPr lang="en-US" altLang="zh-CN" smtClean="0">
                <a:latin typeface="Times New Roman" pitchFamily="18" charset="0"/>
                <a:ea typeface="宋体" pitchFamily="2" charset="-122"/>
              </a:rPr>
              <a:t>) is a unit of exposure (or dosage) to a </a:t>
            </a:r>
            <a:r>
              <a:rPr lang="en-US" altLang="zh-CN" smtClean="0">
                <a:latin typeface="Times New Roman" pitchFamily="18" charset="0"/>
                <a:ea typeface="宋体" pitchFamily="2" charset="-122"/>
                <a:hlinkClick r:id="rId3" tooltip="Surface"/>
              </a:rPr>
              <a:t>surface</a:t>
            </a:r>
            <a:r>
              <a:rPr lang="en-US" altLang="zh-CN" smtClean="0">
                <a:latin typeface="Times New Roman" pitchFamily="18" charset="0"/>
                <a:ea typeface="宋体" pitchFamily="2" charset="-122"/>
              </a:rPr>
              <a:t> (</a:t>
            </a:r>
            <a:r>
              <a:rPr lang="en-US" altLang="zh-CN" i="1" smtClean="0">
                <a:latin typeface="Times New Roman" pitchFamily="18" charset="0"/>
                <a:ea typeface="宋体" pitchFamily="2" charset="-122"/>
              </a:rPr>
              <a:t>e.g.</a:t>
            </a:r>
            <a:r>
              <a:rPr lang="en-US" altLang="zh-CN" smtClean="0">
                <a:latin typeface="Times New Roman" pitchFamily="18" charset="0"/>
                <a:ea typeface="宋体" pitchFamily="2" charset="-122"/>
              </a:rPr>
              <a:t> of a </a:t>
            </a:r>
            <a:r>
              <a:rPr lang="en-US" altLang="zh-CN" smtClean="0">
                <a:latin typeface="Times New Roman" pitchFamily="18" charset="0"/>
                <a:ea typeface="宋体" pitchFamily="2" charset="-122"/>
                <a:hlinkClick r:id="rId4" tooltip="Crystal"/>
              </a:rPr>
              <a:t>crystal</a:t>
            </a:r>
            <a:r>
              <a:rPr lang="en-US" altLang="zh-CN" smtClean="0">
                <a:latin typeface="Times New Roman" pitchFamily="18" charset="0"/>
                <a:ea typeface="宋体" pitchFamily="2" charset="-122"/>
              </a:rPr>
              <a:t>) and is used in </a:t>
            </a:r>
            <a:r>
              <a:rPr lang="en-US" altLang="zh-CN" smtClean="0">
                <a:latin typeface="Times New Roman" pitchFamily="18" charset="0"/>
                <a:ea typeface="宋体" pitchFamily="2" charset="-122"/>
                <a:hlinkClick r:id="rId5" tooltip="Ultra-high vacuum"/>
              </a:rPr>
              <a:t>ultra-high vacuum</a:t>
            </a:r>
            <a:r>
              <a:rPr lang="en-US" altLang="zh-CN" smtClean="0">
                <a:latin typeface="Times New Roman" pitchFamily="18" charset="0"/>
                <a:ea typeface="宋体" pitchFamily="2" charset="-122"/>
              </a:rPr>
              <a:t> (UHV) </a:t>
            </a:r>
            <a:r>
              <a:rPr lang="en-US" altLang="zh-CN" smtClean="0">
                <a:latin typeface="Times New Roman" pitchFamily="18" charset="0"/>
                <a:ea typeface="宋体" pitchFamily="2" charset="-122"/>
                <a:hlinkClick r:id="rId6" tooltip="Surface physics"/>
              </a:rPr>
              <a:t>surface physics</a:t>
            </a:r>
            <a:r>
              <a:rPr lang="en-US" altLang="zh-CN" smtClean="0">
                <a:latin typeface="Times New Roman" pitchFamily="18" charset="0"/>
                <a:ea typeface="宋体" pitchFamily="2" charset="-122"/>
              </a:rPr>
              <a:t> to study the </a:t>
            </a:r>
            <a:r>
              <a:rPr lang="en-US" altLang="zh-CN" smtClean="0">
                <a:latin typeface="Times New Roman" pitchFamily="18" charset="0"/>
                <a:ea typeface="宋体" pitchFamily="2" charset="-122"/>
                <a:hlinkClick r:id="rId7" tooltip="Adsorption"/>
              </a:rPr>
              <a:t>adsorption</a:t>
            </a:r>
            <a:r>
              <a:rPr lang="en-US" altLang="zh-CN" smtClean="0">
                <a:latin typeface="Times New Roman" pitchFamily="18" charset="0"/>
                <a:ea typeface="宋体" pitchFamily="2" charset="-122"/>
              </a:rPr>
              <a:t> of </a:t>
            </a:r>
            <a:r>
              <a:rPr lang="en-US" altLang="zh-CN" smtClean="0">
                <a:latin typeface="Times New Roman" pitchFamily="18" charset="0"/>
                <a:ea typeface="宋体" pitchFamily="2" charset="-122"/>
                <a:hlinkClick r:id="rId8" tooltip="Gas"/>
              </a:rPr>
              <a:t>gases</a:t>
            </a:r>
            <a:r>
              <a:rPr lang="en-US" altLang="zh-CN" smtClean="0">
                <a:latin typeface="Times New Roman" pitchFamily="18" charset="0"/>
                <a:ea typeface="宋体" pitchFamily="2" charset="-122"/>
              </a:rPr>
              <a:t>. One langmuir corresponds to an exposure of 10</a:t>
            </a:r>
            <a:r>
              <a:rPr lang="en-US" altLang="zh-CN" baseline="30000" smtClean="0">
                <a:latin typeface="Times New Roman" pitchFamily="18" charset="0"/>
                <a:ea typeface="宋体" pitchFamily="2" charset="-122"/>
              </a:rPr>
              <a:t>−6</a:t>
            </a:r>
            <a:r>
              <a:rPr lang="en-US" altLang="zh-CN" smtClean="0">
                <a:latin typeface="Times New Roman" pitchFamily="18" charset="0"/>
                <a:ea typeface="宋体" pitchFamily="2" charset="-122"/>
              </a:rPr>
              <a:t> </a:t>
            </a:r>
            <a:r>
              <a:rPr lang="en-US" altLang="zh-CN" smtClean="0">
                <a:latin typeface="Times New Roman" pitchFamily="18" charset="0"/>
                <a:ea typeface="宋体" pitchFamily="2" charset="-122"/>
                <a:hlinkClick r:id="rId9" tooltip="Torr"/>
              </a:rPr>
              <a:t>torr</a:t>
            </a:r>
            <a:r>
              <a:rPr lang="en-US" altLang="zh-CN" smtClean="0">
                <a:latin typeface="Times New Roman" pitchFamily="18" charset="0"/>
                <a:ea typeface="宋体" pitchFamily="2" charset="-122"/>
              </a:rPr>
              <a:t> during one </a:t>
            </a:r>
            <a:r>
              <a:rPr lang="en-US" altLang="zh-CN" smtClean="0">
                <a:latin typeface="Times New Roman" pitchFamily="18" charset="0"/>
                <a:ea typeface="宋体" pitchFamily="2" charset="-122"/>
                <a:hlinkClick r:id="rId10" tooltip="Second"/>
              </a:rPr>
              <a:t>second</a:t>
            </a:r>
            <a:r>
              <a:rPr lang="en-US" altLang="zh-CN" smtClean="0">
                <a:latin typeface="Times New Roman" pitchFamily="18" charset="0"/>
                <a:ea typeface="宋体" pitchFamily="2" charset="-122"/>
              </a:rPr>
              <a:t>  </a:t>
            </a:r>
            <a:endParaRPr lang="zh-CN" altLang="en-US" smtClean="0">
              <a:latin typeface="Times New Roman" pitchFamily="18" charset="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92188" y="768350"/>
            <a:ext cx="5114925" cy="3836988"/>
          </a:xfrm>
          <a:ln/>
        </p:spPr>
      </p:sp>
      <p:sp>
        <p:nvSpPr>
          <p:cNvPr id="105475"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These ideas led to the advent of quantum mechanics, which took place in the 1920s and produced a turning point in the history of surface physics.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992188" y="768350"/>
            <a:ext cx="5114925" cy="3836988"/>
          </a:xfrm>
          <a:ln/>
        </p:spPr>
      </p:sp>
      <p:sp>
        <p:nvSpPr>
          <p:cNvPr id="106499"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利用该系统在飞秒时间分辨的扫描隧道显微术方面作了前期的探索，积累了很多宝贵的经验，掌握了若干关键技术，并取得了一系列研究成果。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2188" y="768350"/>
            <a:ext cx="5114925" cy="3836988"/>
          </a:xfrm>
          <a:ln/>
        </p:spPr>
      </p:sp>
      <p:sp>
        <p:nvSpPr>
          <p:cNvPr id="10752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这台仪器是与德国</a:t>
            </a:r>
            <a:r>
              <a:rPr lang="en-US" altLang="zh-CN" smtClean="0">
                <a:latin typeface="Times New Roman" pitchFamily="18" charset="0"/>
                <a:ea typeface="宋体" pitchFamily="2" charset="-122"/>
              </a:rPr>
              <a:t>Createc</a:t>
            </a:r>
            <a:r>
              <a:rPr lang="zh-CN" altLang="en-US" smtClean="0">
                <a:latin typeface="Times New Roman" pitchFamily="18" charset="0"/>
                <a:ea typeface="宋体" pitchFamily="2" charset="-122"/>
              </a:rPr>
              <a:t>公司合作研制开发的，为单分子物理化学的实验研究作了一系列优化设计，但是光学兼容性较差。</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r>
              <a:rPr kumimoji="1" lang="en-US" altLang="zh-CN" sz="1200" kern="1200" baseline="0" dirty="0" smtClean="0">
                <a:solidFill>
                  <a:schemeClr val="tx1"/>
                </a:solidFill>
                <a:latin typeface="Times New Roman" charset="0"/>
                <a:ea typeface="宋体" charset="0"/>
                <a:cs typeface="宋体" charset="0"/>
              </a:rPr>
              <a:t>Figure 3 | Kilobyte atomic memory. STM image (96 × 126 nm, I=2.00 </a:t>
            </a:r>
            <a:r>
              <a:rPr kumimoji="1" lang="en-US" altLang="zh-CN" sz="1200" kern="1200" baseline="0" dirty="0" err="1" smtClean="0">
                <a:solidFill>
                  <a:schemeClr val="tx1"/>
                </a:solidFill>
                <a:latin typeface="Times New Roman" charset="0"/>
                <a:ea typeface="宋体" charset="0"/>
                <a:cs typeface="宋体" charset="0"/>
              </a:rPr>
              <a:t>nA</a:t>
            </a:r>
            <a:r>
              <a:rPr kumimoji="1" lang="en-US" altLang="zh-CN" sz="1200" kern="1200" baseline="0" dirty="0" smtClean="0">
                <a:solidFill>
                  <a:schemeClr val="tx1"/>
                </a:solidFill>
                <a:latin typeface="Times New Roman" charset="0"/>
                <a:ea typeface="宋体" charset="0"/>
                <a:cs typeface="宋体" charset="0"/>
              </a:rPr>
              <a:t>, V=+500mV, T = 1.5 K) of a 1,016-byte atomic memory, written to a passage from Feynman’s lecture ‘There’s plenty of room at the bottom’26. The various markers used are explained in the legend below the images. The memory consists of 127 functional blocks and 17 broken blocks, resulting in an overall areal density of 0.778 bits nm−2.</a:t>
            </a:r>
          </a:p>
        </p:txBody>
      </p:sp>
      <p:sp>
        <p:nvSpPr>
          <p:cNvPr id="4" name="灯片编号占位符 3"/>
          <p:cNvSpPr>
            <a:spLocks noGrp="1"/>
          </p:cNvSpPr>
          <p:nvPr>
            <p:ph type="sldNum" sz="quarter" idx="10"/>
          </p:nvPr>
        </p:nvSpPr>
        <p:spPr/>
        <p:txBody>
          <a:bodyPr/>
          <a:lstStyle/>
          <a:p>
            <a:pPr>
              <a:defRPr/>
            </a:pPr>
            <a:fld id="{F7CC05ED-0F7D-44A8-9C40-FB7576A3BC92}" type="slidenum">
              <a:rPr lang="zh-CN" altLang="en-US" smtClean="0"/>
              <a:pPr>
                <a:defRPr/>
              </a:pPr>
              <a:t>40</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992188" y="768350"/>
            <a:ext cx="5114925" cy="3836988"/>
          </a:xfrm>
          <a:ln/>
        </p:spPr>
      </p:sp>
      <p:sp>
        <p:nvSpPr>
          <p:cNvPr id="108547"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我们发展了一套精确可控的化学键操纵技术，利用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针尖可以把分子两端的官能团一个接一个的去除，最后得到“骨架”</a:t>
            </a:r>
            <a:r>
              <a:rPr lang="en-US" altLang="zh-CN" smtClean="0">
                <a:latin typeface="Times New Roman" pitchFamily="18" charset="0"/>
                <a:ea typeface="宋体" pitchFamily="2" charset="-122"/>
              </a:rPr>
              <a:t>DSB</a:t>
            </a:r>
            <a:r>
              <a:rPr lang="zh-CN" altLang="en-US" smtClean="0">
                <a:latin typeface="Times New Roman" pitchFamily="18" charset="0"/>
                <a:ea typeface="宋体" pitchFamily="2" charset="-122"/>
              </a:rPr>
              <a:t>分子。</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92188" y="768350"/>
            <a:ext cx="5114925" cy="3836988"/>
          </a:xfrm>
          <a:ln/>
        </p:spPr>
      </p:sp>
      <p:sp>
        <p:nvSpPr>
          <p:cNvPr id="109571"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除了可控断键，我们还可以利用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针尖的横向操纵技术，在原子尺度上精确可控的形成</a:t>
            </a:r>
            <a:r>
              <a:rPr lang="en-US" altLang="zh-CN" smtClean="0">
                <a:latin typeface="Times New Roman" pitchFamily="18" charset="0"/>
                <a:ea typeface="宋体" pitchFamily="2" charset="-122"/>
              </a:rPr>
              <a:t>Au-S</a:t>
            </a:r>
            <a:r>
              <a:rPr lang="zh-CN" altLang="en-US" smtClean="0">
                <a:latin typeface="Times New Roman" pitchFamily="18" charset="0"/>
                <a:ea typeface="宋体" pitchFamily="2" charset="-122"/>
              </a:rPr>
              <a:t>键。具体来说。。。。</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992188" y="768350"/>
            <a:ext cx="5114925" cy="3836988"/>
          </a:xfrm>
          <a:ln/>
        </p:spPr>
      </p:sp>
      <p:sp>
        <p:nvSpPr>
          <p:cNvPr id="110595"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分子器件的电输运过程由量子效应主导，与经典的输运相去甚远，一般发生在量子相干时间之内，该时间在皮秒到飞秒量级。但通常的</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技术只能解析毫秒到微秒量级的变化过程，无法得到相干时间尺度以内量子输运的信息。为了更深入理解单原子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分子器件中的量子输运过程，有必要发展在超短时间尺度的量子输运测量技术，细致地研究量子相干输运中的动力学过程。 </a:t>
            </a:r>
          </a:p>
          <a:p>
            <a:pPr eaLnBrk="1" hangingPunct="1"/>
            <a:endParaRPr lang="zh-CN" altLang="en-US" smtClean="0">
              <a:latin typeface="Times New Roman" pitchFamily="18" charset="0"/>
              <a:ea typeface="宋体" pitchFamily="2" charset="-122"/>
            </a:endParaRPr>
          </a:p>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C2CF2A74-422A-4EF5-903F-A4980F267204}" type="slidenum">
              <a:rPr kumimoji="0" lang="zh-CN" altLang="en-US" sz="1300">
                <a:latin typeface="Calibri" pitchFamily="34" charset="0"/>
              </a:rPr>
              <a:pPr algn="r" defTabSz="990600"/>
              <a:t>62</a:t>
            </a:fld>
            <a:endParaRPr kumimoji="0" lang="en-US" altLang="zh-CN" sz="1300">
              <a:latin typeface="Calibri" pitchFamily="34" charset="0"/>
            </a:endParaRPr>
          </a:p>
        </p:txBody>
      </p:sp>
      <p:sp>
        <p:nvSpPr>
          <p:cNvPr id="111619" name="Rectangle 2"/>
          <p:cNvSpPr>
            <a:spLocks noGrp="1" noRot="1" noChangeAspect="1" noChangeArrowheads="1" noTextEdit="1"/>
          </p:cNvSpPr>
          <p:nvPr>
            <p:ph type="sldImg"/>
          </p:nvPr>
        </p:nvSpPr>
        <p:spPr>
          <a:xfrm>
            <a:off x="992188" y="768350"/>
            <a:ext cx="5114925" cy="3836988"/>
          </a:xfrm>
          <a:ln/>
        </p:spPr>
      </p:sp>
      <p:sp>
        <p:nvSpPr>
          <p:cNvPr id="111620" name="Rectangle 3"/>
          <p:cNvSpPr>
            <a:spLocks noGrp="1" noChangeArrowheads="1"/>
          </p:cNvSpPr>
          <p:nvPr>
            <p:ph type="body" idx="1"/>
          </p:nvPr>
        </p:nvSpPr>
        <p:spPr>
          <a:xfrm>
            <a:off x="709613" y="4860925"/>
            <a:ext cx="5680075" cy="4605338"/>
          </a:xfrm>
          <a:noFill/>
          <a:ln/>
        </p:spPr>
        <p:txBody>
          <a:bodyPr/>
          <a:lstStyle/>
          <a:p>
            <a:pPr eaLnBrk="1" hangingPunct="1">
              <a:spcBef>
                <a:spcPct val="0"/>
              </a:spcBef>
            </a:pPr>
            <a:r>
              <a:rPr lang="zh-CN" altLang="en-US" smtClean="0">
                <a:latin typeface="Times New Roman" pitchFamily="18" charset="0"/>
                <a:ea typeface="宋体" pitchFamily="2" charset="-122"/>
              </a:rPr>
              <a:t>飞秒激光技术是获得飞秒时间分辨的有效途径。加州理工大学的</a:t>
            </a:r>
            <a:r>
              <a:rPr lang="en-US" altLang="zh-CN" smtClean="0">
                <a:latin typeface="Times New Roman" pitchFamily="18" charset="0"/>
                <a:ea typeface="宋体" pitchFamily="2" charset="-122"/>
              </a:rPr>
              <a:t>zewail</a:t>
            </a:r>
            <a:r>
              <a:rPr lang="zh-CN" altLang="en-US" smtClean="0">
                <a:latin typeface="Times New Roman" pitchFamily="18" charset="0"/>
                <a:ea typeface="宋体" pitchFamily="2" charset="-122"/>
              </a:rPr>
              <a:t>教授首次将超快激光技术应用到研究表面上的化学反应过程，对电子和声子动力学在飞秒尺度上进行了表征，获得了</a:t>
            </a:r>
            <a:r>
              <a:rPr lang="en-US" altLang="zh-CN" smtClean="0">
                <a:latin typeface="Times New Roman" pitchFamily="18" charset="0"/>
                <a:ea typeface="宋体" pitchFamily="2" charset="-122"/>
              </a:rPr>
              <a:t>1999</a:t>
            </a:r>
            <a:r>
              <a:rPr lang="zh-CN" altLang="en-US" smtClean="0">
                <a:latin typeface="Times New Roman" pitchFamily="18" charset="0"/>
                <a:ea typeface="宋体" pitchFamily="2" charset="-122"/>
              </a:rPr>
              <a:t>年的诺贝尔化学奖。</a:t>
            </a:r>
            <a:endParaRPr lang="zh-CN" altLang="zh-CN" smtClean="0">
              <a:latin typeface="Times New Roman" pitchFamily="18"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992188" y="768350"/>
            <a:ext cx="5114925" cy="3836988"/>
          </a:xfrm>
          <a:ln/>
        </p:spPr>
      </p:sp>
      <p:sp>
        <p:nvSpPr>
          <p:cNvPr id="11264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由于衍射极限的限制，飞秒激光技术无法对单分子单原子尺度上的超快动力学过程进行表征。</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992188" y="768350"/>
            <a:ext cx="5114925" cy="3836988"/>
          </a:xfrm>
          <a:ln/>
        </p:spPr>
      </p:sp>
      <p:sp>
        <p:nvSpPr>
          <p:cNvPr id="50179" name="备注占位符 2"/>
          <p:cNvSpPr>
            <a:spLocks noGrp="1"/>
          </p:cNvSpPr>
          <p:nvPr>
            <p:ph type="body" idx="1"/>
          </p:nvPr>
        </p:nvSpPr>
        <p:spPr>
          <a:noFill/>
          <a:ln/>
        </p:spPr>
        <p:txBody>
          <a:bodyPr/>
          <a:lstStyle/>
          <a:p>
            <a:pPr eaLnBrk="1" hangingPunct="1"/>
            <a:endParaRPr lang="zh-CN" altLang="en-US" dirty="0" smtClean="0">
              <a:latin typeface="Arial" pitchFamily="34" charset="0"/>
              <a:ea typeface="宋体" pitchFamily="2" charset="-122"/>
            </a:endParaRPr>
          </a:p>
        </p:txBody>
      </p:sp>
      <p:sp>
        <p:nvSpPr>
          <p:cNvPr id="50180" name="灯片编号占位符 3"/>
          <p:cNvSpPr>
            <a:spLocks noGrp="1"/>
          </p:cNvSpPr>
          <p:nvPr>
            <p:ph type="sldNum" sz="quarter" idx="5"/>
          </p:nvPr>
        </p:nvSpPr>
        <p:spPr>
          <a:noFill/>
        </p:spPr>
        <p:txBody>
          <a:bodyPr/>
          <a:lstStyle/>
          <a:p>
            <a:fld id="{566F9AAA-5E23-4AF4-88CC-CCD1DBD69AE2}" type="slidenum">
              <a:rPr lang="en-US" altLang="zh-CN" smtClean="0">
                <a:latin typeface="Arial" pitchFamily="34" charset="0"/>
                <a:ea typeface="宋体" pitchFamily="2" charset="-122"/>
              </a:rPr>
              <a:pPr/>
              <a:t>2</a:t>
            </a:fld>
            <a:endParaRPr lang="en-US" altLang="zh-CN" smtClean="0">
              <a:latin typeface="Arial"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992188" y="768350"/>
            <a:ext cx="5114925" cy="3836988"/>
          </a:xfrm>
          <a:ln/>
        </p:spPr>
      </p:sp>
      <p:sp>
        <p:nvSpPr>
          <p:cNvPr id="113667" name="Rectangle 3"/>
          <p:cNvSpPr>
            <a:spLocks noGrp="1" noChangeArrowheads="1"/>
          </p:cNvSpPr>
          <p:nvPr>
            <p:ph type="body" idx="1"/>
          </p:nvPr>
        </p:nvSpPr>
        <p:spPr>
          <a:xfrm>
            <a:off x="709613" y="4860925"/>
            <a:ext cx="5680075" cy="4605338"/>
          </a:xfrm>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992188" y="768350"/>
            <a:ext cx="5114925" cy="3836988"/>
          </a:xfrm>
          <a:ln/>
        </p:spPr>
      </p:sp>
      <p:sp>
        <p:nvSpPr>
          <p:cNvPr id="114691"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实现时间和空间上的极限探测和操纵，这是扫描探针显微镜领域的科学家努力了近</a:t>
            </a:r>
            <a:r>
              <a:rPr lang="en-US" altLang="zh-CN" smtClean="0">
                <a:latin typeface="Times New Roman" pitchFamily="18" charset="0"/>
                <a:ea typeface="宋体" pitchFamily="2" charset="-122"/>
              </a:rPr>
              <a:t>20</a:t>
            </a:r>
            <a:r>
              <a:rPr lang="zh-CN" altLang="en-US" smtClean="0">
                <a:latin typeface="Times New Roman" pitchFamily="18" charset="0"/>
                <a:ea typeface="宋体" pitchFamily="2" charset="-122"/>
              </a:rPr>
              <a:t>年的方向 。</a:t>
            </a:r>
          </a:p>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2188" y="768350"/>
            <a:ext cx="5114925" cy="3836988"/>
          </a:xfrm>
          <a:ln/>
        </p:spPr>
      </p:sp>
      <p:sp>
        <p:nvSpPr>
          <p:cNvPr id="115715"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a:xfrm>
            <a:off x="992188" y="768350"/>
            <a:ext cx="5114925" cy="3836988"/>
          </a:xfrm>
          <a:ln/>
        </p:spPr>
      </p:sp>
      <p:sp>
        <p:nvSpPr>
          <p:cNvPr id="116739" name="备注占位符 2"/>
          <p:cNvSpPr>
            <a:spLocks noGrp="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
        <p:nvSpPr>
          <p:cNvPr id="116740" name="灯片编号占位符 3"/>
          <p:cNvSpPr>
            <a:spLocks noGrp="1"/>
          </p:cNvSpPr>
          <p:nvPr>
            <p:ph type="sldNum" sz="quarter" idx="5"/>
          </p:nvPr>
        </p:nvSpPr>
        <p:spPr>
          <a:noFill/>
        </p:spPr>
        <p:txBody>
          <a:bodyPr/>
          <a:lstStyle/>
          <a:p>
            <a:fld id="{AF29F79B-6607-4249-AC8B-91C680C4D7DE}" type="slidenum">
              <a:rPr lang="en-US" altLang="zh-CN" smtClean="0"/>
              <a:pPr/>
              <a:t>71</a:t>
            </a:fld>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0419" name="备注占位符 2"/>
          <p:cNvSpPr>
            <a:spLocks noGrp="1"/>
          </p:cNvSpPr>
          <p:nvPr>
            <p:ph type="body" idx="1"/>
          </p:nvPr>
        </p:nvSpPr>
        <p:spPr bwMode="auto">
          <a:noFill/>
        </p:spPr>
        <p:txBody>
          <a:bodyPr/>
          <a:lstStyle/>
          <a:p>
            <a:r>
              <a:rPr lang="zh-CN" altLang="en-US" smtClean="0"/>
              <a:t>随后解决这一难题最有效的近似是</a:t>
            </a:r>
            <a:r>
              <a:rPr lang="zh-CN" altLang="en-US" smtClean="0">
                <a:solidFill>
                  <a:srgbClr val="000099"/>
                </a:solidFill>
                <a:latin typeface="黑体" pitchFamily="49" charset="-122"/>
                <a:ea typeface="黑体" pitchFamily="49" charset="-122"/>
                <a:cs typeface="Times" charset="0"/>
                <a:sym typeface="Times New Roman" pitchFamily="18" charset="0"/>
              </a:rPr>
              <a:t>玻恩</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奥本海默近似</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它基于这样一个事实</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原子核比电子重很多</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因此电子运动时可以认为原子核不动</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即把原子核做为经典粒子处理</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只将电子波函数化 </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a:t>
            </a:r>
            <a:endParaRPr lang="zh-CN" altLang="en-US" smtClean="0"/>
          </a:p>
          <a:p>
            <a:endParaRPr lang="zh-CN" altLang="en-US" smtClean="0"/>
          </a:p>
          <a:p>
            <a:endParaRPr lang="zh-CN" altLang="en-US" smtClean="0"/>
          </a:p>
        </p:txBody>
      </p:sp>
      <p:sp>
        <p:nvSpPr>
          <p:cNvPr id="60420" name="灯片编号占位符 3"/>
          <p:cNvSpPr>
            <a:spLocks noGrp="1"/>
          </p:cNvSpPr>
          <p:nvPr>
            <p:ph type="sldNum" sz="quarter" idx="5"/>
          </p:nvPr>
        </p:nvSpPr>
        <p:spPr bwMode="auto">
          <a:noFill/>
          <a:ln>
            <a:miter lim="800000"/>
            <a:headEnd/>
            <a:tailEnd/>
          </a:ln>
        </p:spPr>
        <p:txBody>
          <a:bodyPr/>
          <a:lstStyle/>
          <a:p>
            <a:fld id="{308E1D47-635E-4A38-91F5-A258F9B89C8A}" type="slidenum">
              <a:rPr lang="zh-CN" altLang="en-US" smtClean="0"/>
              <a:pPr/>
              <a:t>73</a:t>
            </a:fld>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AD778-5299-4BEB-BFC2-39DB6711C811}" type="slidenum">
              <a:rPr lang="en-US" altLang="zh-CN"/>
              <a:pPr/>
              <a:t>74</a:t>
            </a:fld>
            <a:endParaRPr lang="en-US" altLang="zh-CN"/>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CCA96-BE76-49F7-A72C-D7B9327FC3AC}" type="slidenum">
              <a:rPr lang="en-US" altLang="zh-CN"/>
              <a:pPr/>
              <a:t>75</a:t>
            </a:fld>
            <a:endParaRPr lang="en-US" altLang="zh-CN"/>
          </a:p>
        </p:txBody>
      </p:sp>
      <p:sp>
        <p:nvSpPr>
          <p:cNvPr id="671746" name="Rectangle 2"/>
          <p:cNvSpPr>
            <a:spLocks noGrp="1" noRot="1" noChangeAspect="1" noChangeArrowheads="1" noTextEdit="1"/>
          </p:cNvSpPr>
          <p:nvPr>
            <p:ph type="sldImg"/>
          </p:nvPr>
        </p:nvSpPr>
        <p:spPr>
          <a:xfrm>
            <a:off x="992188" y="768350"/>
            <a:ext cx="5114925" cy="3836988"/>
          </a:xfrm>
          <a:ln/>
        </p:spPr>
      </p:sp>
      <p:sp>
        <p:nvSpPr>
          <p:cNvPr id="67174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E501D1-F553-4CA5-BF05-1284DA80C1CA}" type="slidenum">
              <a:rPr lang="zh-CN" altLang="en-US" smtClean="0"/>
              <a:pPr/>
              <a:t>92</a:t>
            </a:fld>
            <a:endParaRPr lang="en-US" altLang="zh-CN" smtClean="0"/>
          </a:p>
        </p:txBody>
      </p:sp>
      <p:sp>
        <p:nvSpPr>
          <p:cNvPr id="118787" name="Rectangle 2"/>
          <p:cNvSpPr>
            <a:spLocks noGrp="1" noRot="1" noChangeAspect="1" noChangeArrowheads="1" noTextEdit="1"/>
          </p:cNvSpPr>
          <p:nvPr>
            <p:ph type="sldImg"/>
          </p:nvPr>
        </p:nvSpPr>
        <p:spPr>
          <a:xfrm>
            <a:off x="992188" y="768350"/>
            <a:ext cx="5114925" cy="3836988"/>
          </a:xfrm>
          <a:ln/>
        </p:spPr>
      </p:sp>
      <p:sp>
        <p:nvSpPr>
          <p:cNvPr id="118788"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21FC78A-E0A2-403C-BB3F-D5DB22B27488}" type="slidenum">
              <a:rPr lang="zh-CN" altLang="en-US" smtClean="0"/>
              <a:pPr/>
              <a:t>3</a:t>
            </a:fld>
            <a:endParaRPr lang="en-US" altLang="zh-CN" smtClean="0"/>
          </a:p>
        </p:txBody>
      </p:sp>
      <p:sp>
        <p:nvSpPr>
          <p:cNvPr id="97283" name="Rectangle 2"/>
          <p:cNvSpPr>
            <a:spLocks noGrp="1" noRot="1" noChangeAspect="1" noChangeArrowheads="1" noTextEdit="1"/>
          </p:cNvSpPr>
          <p:nvPr>
            <p:ph type="sldImg"/>
          </p:nvPr>
        </p:nvSpPr>
        <p:spPr>
          <a:xfrm>
            <a:off x="992188" y="768350"/>
            <a:ext cx="5114925" cy="3836988"/>
          </a:xfrm>
          <a:ln/>
        </p:spPr>
      </p:sp>
      <p:sp>
        <p:nvSpPr>
          <p:cNvPr id="97284"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38" tIns="49520" rIns="99038" bIns="49520" anchor="b"/>
          <a:lstStyle/>
          <a:p>
            <a:pPr algn="r" defTabSz="990600"/>
            <a:fld id="{FCDB9C85-C311-4999-94AB-D088E72D5A99}" type="slidenum">
              <a:rPr lang="zh-CN" altLang="en-US" sz="1300"/>
              <a:pPr algn="r" defTabSz="990600"/>
              <a:t>4</a:t>
            </a:fld>
            <a:endParaRPr lang="en-US" altLang="zh-CN" sz="1300"/>
          </a:p>
        </p:txBody>
      </p:sp>
      <p:sp>
        <p:nvSpPr>
          <p:cNvPr id="98307" name="Rectangle 2"/>
          <p:cNvSpPr>
            <a:spLocks noGrp="1" noRot="1" noChangeAspect="1" noChangeArrowheads="1" noTextEdit="1"/>
          </p:cNvSpPr>
          <p:nvPr>
            <p:ph type="sldImg"/>
          </p:nvPr>
        </p:nvSpPr>
        <p:spPr>
          <a:xfrm>
            <a:off x="992188" y="768350"/>
            <a:ext cx="5114925" cy="3836988"/>
          </a:xfrm>
          <a:ln/>
        </p:spPr>
      </p:sp>
      <p:sp>
        <p:nvSpPr>
          <p:cNvPr id="98308" name="Rectangle 3"/>
          <p:cNvSpPr>
            <a:spLocks noGrp="1" noChangeArrowheads="1"/>
          </p:cNvSpPr>
          <p:nvPr>
            <p:ph type="body" idx="1"/>
          </p:nvPr>
        </p:nvSpPr>
        <p:spPr>
          <a:noFill/>
          <a:ln/>
        </p:spPr>
        <p:txBody>
          <a:bodyPr lIns="99038" tIns="49520" rIns="99038" bIns="49520"/>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C57310A-820F-48E8-A973-4D55B2AF4D32}" type="slidenum">
              <a:rPr lang="zh-CN" altLang="en-US" smtClean="0"/>
              <a:pPr/>
              <a:t>6</a:t>
            </a:fld>
            <a:endParaRPr lang="en-US" altLang="zh-CN" smtClean="0"/>
          </a:p>
        </p:txBody>
      </p:sp>
      <p:sp>
        <p:nvSpPr>
          <p:cNvPr id="99331" name="Rectangle 2"/>
          <p:cNvSpPr>
            <a:spLocks noGrp="1" noRot="1" noChangeAspect="1" noChangeArrowheads="1" noTextEdit="1"/>
          </p:cNvSpPr>
          <p:nvPr>
            <p:ph type="sldImg"/>
          </p:nvPr>
        </p:nvSpPr>
        <p:spPr>
          <a:xfrm>
            <a:off x="992188" y="768350"/>
            <a:ext cx="5114925" cy="3836988"/>
          </a:xfrm>
          <a:ln/>
        </p:spPr>
      </p:sp>
      <p:sp>
        <p:nvSpPr>
          <p:cNvPr id="99332"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992188" y="768350"/>
            <a:ext cx="5114925" cy="3836988"/>
          </a:xfrm>
          <a:ln/>
        </p:spPr>
      </p:sp>
      <p:sp>
        <p:nvSpPr>
          <p:cNvPr id="100355" name="Rectangle 3"/>
          <p:cNvSpPr>
            <a:spLocks noGrp="1" noChangeArrowheads="1"/>
          </p:cNvSpPr>
          <p:nvPr>
            <p:ph type="body" idx="1"/>
          </p:nvPr>
        </p:nvSpPr>
        <p:spPr>
          <a:noFill/>
          <a:ln/>
        </p:spPr>
        <p:txBody>
          <a:bodyPr/>
          <a:lstStyle/>
          <a:p>
            <a:pPr eaLnBrk="1" hangingPunct="1"/>
            <a:r>
              <a:rPr lang="zh-CN" altLang="en-US" smtClean="0">
                <a:latin typeface="Times New Roman" pitchFamily="18" charset="0"/>
                <a:ea typeface="宋体" pitchFamily="2" charset="-122"/>
              </a:rPr>
              <a:t>沃尔夫冈</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泡利，奥地利理论物理学家，是量子力学研究先驱者之一。</a:t>
            </a:r>
            <a:r>
              <a:rPr lang="en-US" altLang="zh-CN" smtClean="0">
                <a:latin typeface="Times New Roman" pitchFamily="18" charset="0"/>
                <a:ea typeface="宋体" pitchFamily="2" charset="-122"/>
              </a:rPr>
              <a:t>1945</a:t>
            </a:r>
            <a:r>
              <a:rPr lang="zh-CN" altLang="en-US" smtClean="0">
                <a:latin typeface="Times New Roman" pitchFamily="18" charset="0"/>
                <a:ea typeface="宋体" pitchFamily="2" charset="-122"/>
              </a:rPr>
              <a:t>年，他因发现泡利不相容原理而获得诺贝尔物理学奖，这一原理涉及到自旋的理论，这是理解物质结构甚至化学的基础。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992188" y="768350"/>
            <a:ext cx="5114925" cy="3836988"/>
          </a:xfrm>
          <a:ln/>
        </p:spPr>
      </p:sp>
      <p:sp>
        <p:nvSpPr>
          <p:cNvPr id="101379" name="Rectangle 3"/>
          <p:cNvSpPr>
            <a:spLocks noGrp="1" noChangeArrowheads="1"/>
          </p:cNvSpPr>
          <p:nvPr>
            <p:ph type="body" idx="1"/>
          </p:nvPr>
        </p:nvSpPr>
        <p:spPr>
          <a:noFill/>
          <a:ln/>
        </p:spPr>
        <p:txBody>
          <a:bodyPr/>
          <a:lstStyle/>
          <a:p>
            <a:pPr eaLnBrk="1" hangingPunct="1"/>
            <a:r>
              <a:rPr lang="zh-CN" altLang="en-US" b="1" smtClean="0">
                <a:latin typeface="Times New Roman" pitchFamily="18" charset="0"/>
                <a:ea typeface="宋体" pitchFamily="2" charset="-122"/>
              </a:rPr>
              <a:t>  水黾</a:t>
            </a:r>
            <a:r>
              <a:rPr lang="zh-CN" altLang="en-US" smtClean="0">
                <a:latin typeface="Times New Roman" pitchFamily="18" charset="0"/>
                <a:ea typeface="宋体" pitchFamily="2" charset="-122"/>
              </a:rPr>
              <a:t>型水生</a:t>
            </a:r>
            <a:r>
              <a:rPr lang="zh-CN" altLang="en-US" smtClean="0">
                <a:latin typeface="Times New Roman" pitchFamily="18" charset="0"/>
                <a:ea typeface="宋体" pitchFamily="2" charset="-122"/>
                <a:hlinkClick r:id="rId3"/>
              </a:rPr>
              <a:t>昆虫</a:t>
            </a:r>
            <a:r>
              <a:rPr lang="zh-CN" altLang="en-US" smtClean="0">
                <a:latin typeface="Times New Roman" pitchFamily="18" charset="0"/>
                <a:ea typeface="宋体" pitchFamily="2" charset="-122"/>
              </a:rPr>
              <a:t>水黾被喻为“池塘中的溜冰者”，因为它不仅能在水面上滑行，而且还会像溜冰运动员一样能在水面上优雅地跳跃和玩耍。它的高明之处是，既不会划破水面，也不会浸湿自己的腿。水黾是如何练就如此水上绝技？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992188" y="768350"/>
            <a:ext cx="5114925" cy="3836988"/>
          </a:xfrm>
          <a:ln/>
        </p:spPr>
      </p:sp>
      <p:sp>
        <p:nvSpPr>
          <p:cNvPr id="102403"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first establishment of modern methods of scientific analysis that occurred in the 19th century produced three notable results of importance to the future of surface science.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92188" y="768350"/>
            <a:ext cx="5114925" cy="3836988"/>
          </a:xfrm>
          <a:ln/>
        </p:spPr>
      </p:sp>
      <p:sp>
        <p:nvSpPr>
          <p:cNvPr id="103427"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Despite the impetus provided by these investigations, it was primarily Irving Langmuir’s efforts in the early years of this century that led to the recognition of surface science as a significant research discipline.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307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6553200" y="6243638"/>
            <a:ext cx="2133600" cy="457200"/>
          </a:xfrm>
          <a:prstGeom prst="rect">
            <a:avLst/>
          </a:prstGeom>
        </p:spPr>
        <p:txBody>
          <a:bodyPr/>
          <a:lstStyle>
            <a:lvl1pPr>
              <a:defRPr/>
            </a:lvl1pPr>
          </a:lstStyle>
          <a:p>
            <a:pPr>
              <a:defRPr/>
            </a:pPr>
            <a:fld id="{DB3C6E99-D18C-4A8C-A54C-E21CD315C4D9}"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2pPr>
      <a:lvl3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3pPr>
      <a:lvl4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4pPr>
      <a:lvl5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15.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wmf"/></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slideLayout" Target="../slideLayouts/slideLayout2.xml"/><Relationship Id="rId4" Type="http://schemas.openxmlformats.org/officeDocument/2006/relationships/image" Target="../media/image98.wmf"/></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video" Target="file:///D:\Work\Teaching\Surface%20Physics\2015\&#31532;&#19968;&#35838;&#65306;&#34920;&#38754;&#29289;&#29702;&#23398;&#30340;&#29616;&#29366;&#21450;&#36235;&#21183;\movie\nature10941-s2.mpe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8.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oleObject" Target="../embeddings/oleObject5.bin"/></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27.jpeg"/><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xml"/><Relationship Id="rId1" Type="http://schemas.openxmlformats.org/officeDocument/2006/relationships/vmlDrawing" Target="../drawings/vmlDrawing4.vml"/><Relationship Id="rId5" Type="http://schemas.openxmlformats.org/officeDocument/2006/relationships/image" Target="../media/image133.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9.xml"/><Relationship Id="rId1" Type="http://schemas.openxmlformats.org/officeDocument/2006/relationships/video" Target="file:///D:\Work\Projects\Water\paper\IETS\submitted%20to%20Science\Reports\Movies\final\theoretical%20video.avi"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9.xml"/><Relationship Id="rId1" Type="http://schemas.openxmlformats.org/officeDocument/2006/relationships/video" Target="file:///D:\Work\Projects\Water\paper\IETS\submitted%20to%20Science\Reports\Movies\final\experimental%20video.av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2.xml"/><Relationship Id="rId1" Type="http://schemas.openxmlformats.org/officeDocument/2006/relationships/vmlDrawing" Target="../drawings/vmlDrawing5.v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AutoShape 2"/>
          <p:cNvSpPr>
            <a:spLocks noChangeArrowheads="1"/>
          </p:cNvSpPr>
          <p:nvPr/>
        </p:nvSpPr>
        <p:spPr bwMode="auto">
          <a:xfrm>
            <a:off x="611188" y="1196975"/>
            <a:ext cx="7993062" cy="936625"/>
          </a:xfrm>
          <a:prstGeom prst="roundRect">
            <a:avLst>
              <a:gd name="adj" fmla="val 16667"/>
            </a:avLst>
          </a:prstGeom>
          <a:solidFill>
            <a:srgbClr val="CC33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zh-CN" altLang="en-US">
              <a:latin typeface="Times New Roman" charset="0"/>
              <a:ea typeface="宋体" charset="0"/>
            </a:endParaRPr>
          </a:p>
        </p:txBody>
      </p:sp>
      <p:sp>
        <p:nvSpPr>
          <p:cNvPr id="9219" name="Rectangle 3"/>
          <p:cNvSpPr>
            <a:spLocks noGrp="1" noChangeArrowheads="1"/>
          </p:cNvSpPr>
          <p:nvPr>
            <p:ph type="ctrTitle"/>
          </p:nvPr>
        </p:nvSpPr>
        <p:spPr bwMode="auto">
          <a:xfrm>
            <a:off x="612775" y="1133475"/>
            <a:ext cx="79248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1" hangingPunct="1">
              <a:lnSpc>
                <a:spcPct val="90000"/>
              </a:lnSpc>
            </a:pPr>
            <a:r>
              <a:rPr lang="zh-CN" altLang="en-US" sz="4000" b="1" smtClean="0">
                <a:solidFill>
                  <a:schemeClr val="bg1"/>
                </a:solidFill>
                <a:latin typeface="黑体" pitchFamily="49" charset="-122"/>
                <a:ea typeface="黑体" pitchFamily="49" charset="-122"/>
              </a:rPr>
              <a:t>表 面 物 理 学</a:t>
            </a:r>
          </a:p>
        </p:txBody>
      </p:sp>
      <p:sp>
        <p:nvSpPr>
          <p:cNvPr id="9220" name="Rectangle 4"/>
          <p:cNvSpPr>
            <a:spLocks noGrp="1" noChangeArrowheads="1"/>
          </p:cNvSpPr>
          <p:nvPr>
            <p:ph type="subTitle" idx="1"/>
          </p:nvPr>
        </p:nvSpPr>
        <p:spPr bwMode="auto">
          <a:xfrm>
            <a:off x="1238250" y="3932238"/>
            <a:ext cx="6934200" cy="1512887"/>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江 颖</a:t>
            </a:r>
          </a:p>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量子材料中心</a:t>
            </a:r>
            <a:endParaRPr lang="en-US" altLang="zh-CN" sz="4000" smtClean="0">
              <a:solidFill>
                <a:srgbClr val="000066"/>
              </a:solidFill>
              <a:latin typeface="Arial" pitchFamily="34" charset="0"/>
              <a:ea typeface="黑体" pitchFamily="49" charset="-122"/>
            </a:endParaRPr>
          </a:p>
          <a:p>
            <a:pPr algn="r" eaLnBrk="1" hangingPunct="1">
              <a:lnSpc>
                <a:spcPct val="110000"/>
              </a:lnSpc>
              <a:spcBef>
                <a:spcPct val="0"/>
              </a:spcBef>
            </a:pPr>
            <a:endParaRPr kumimoji="0" lang="en-US" altLang="zh-CN" sz="4000" i="1" smtClean="0">
              <a:solidFill>
                <a:srgbClr val="000066"/>
              </a:solidFill>
              <a:latin typeface="Arial" pitchFamily="34" charset="0"/>
              <a:ea typeface="黑体" pitchFamily="49" charset="-122"/>
            </a:endParaRPr>
          </a:p>
          <a:p>
            <a:pPr algn="r" eaLnBrk="1" hangingPunct="1">
              <a:spcBef>
                <a:spcPct val="0"/>
              </a:spcBef>
            </a:pPr>
            <a:endParaRPr kumimoji="0" lang="en-US" altLang="zh-CN" sz="4000" i="1" smtClean="0">
              <a:latin typeface="Arial" pitchFamily="34" charset="0"/>
              <a:ea typeface="黑体" pitchFamily="49" charset="-122"/>
            </a:endParaRPr>
          </a:p>
          <a:p>
            <a:pPr eaLnBrk="1" hangingPunct="1"/>
            <a:endParaRPr lang="en-US" altLang="zh-CN" sz="4000" smtClean="0">
              <a:latin typeface="Arial" pitchFamily="34" charset="0"/>
              <a:ea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What is Surface Science ?</a:t>
            </a:r>
            <a:endParaRPr lang="zh-CN" altLang="en-US" b="1" smtClean="0">
              <a:solidFill>
                <a:srgbClr val="006600"/>
              </a:solidFill>
            </a:endParaRPr>
          </a:p>
        </p:txBody>
      </p:sp>
      <p:sp>
        <p:nvSpPr>
          <p:cNvPr id="19459" name="Rectangle 3"/>
          <p:cNvSpPr>
            <a:spLocks noGrp="1" noChangeArrowheads="1"/>
          </p:cNvSpPr>
          <p:nvPr>
            <p:ph type="body" idx="4294967295"/>
          </p:nvPr>
        </p:nvSpPr>
        <p:spPr bwMode="auto">
          <a:xfrm>
            <a:off x="457200" y="1412875"/>
            <a:ext cx="8229600" cy="4924425"/>
          </a:xfrm>
          <a:prstGeom prst="rect">
            <a:avLst/>
          </a:prstGeom>
          <a:noFill/>
          <a:ln>
            <a:miter lim="800000"/>
            <a:headEnd/>
            <a:tailEnd/>
          </a:ln>
        </p:spPr>
        <p:txBody>
          <a:bodyPr/>
          <a:lstStyle/>
          <a:p>
            <a:pPr eaLnBrk="1" hangingPunct="1">
              <a:lnSpc>
                <a:spcPct val="80000"/>
              </a:lnSpc>
            </a:pPr>
            <a:r>
              <a:rPr lang="en-US" altLang="zh-CN" sz="2800" smtClean="0"/>
              <a:t>Surface science is the study of physical and chemical phenomena that occur at the interface of two phases, including solid–liquid interfaces, solid–gas interfaces, solid–vacuum interfaces, and liquid-gas interfaces. (</a:t>
            </a:r>
            <a:r>
              <a:rPr lang="en-US" altLang="zh-CN" sz="2800" i="1" smtClean="0">
                <a:solidFill>
                  <a:schemeClr val="accent2"/>
                </a:solidFill>
              </a:rPr>
              <a:t>By Wikipedia</a:t>
            </a:r>
            <a:r>
              <a:rPr lang="en-US" altLang="zh-CN" sz="2800" smtClean="0"/>
              <a:t>) </a:t>
            </a:r>
          </a:p>
          <a:p>
            <a:pPr eaLnBrk="1" hangingPunct="1">
              <a:lnSpc>
                <a:spcPct val="80000"/>
              </a:lnSpc>
            </a:pPr>
            <a:endParaRPr lang="en-US" altLang="zh-CN" sz="2800" smtClean="0"/>
          </a:p>
          <a:p>
            <a:pPr eaLnBrk="1" hangingPunct="1">
              <a:lnSpc>
                <a:spcPct val="80000"/>
              </a:lnSpc>
            </a:pPr>
            <a:r>
              <a:rPr lang="en-US" altLang="zh-CN" sz="2800" smtClean="0"/>
              <a:t>It includes the fields of </a:t>
            </a:r>
            <a:r>
              <a:rPr lang="en-US" altLang="zh-CN" sz="2800" smtClean="0">
                <a:solidFill>
                  <a:schemeClr val="accent2"/>
                </a:solidFill>
              </a:rPr>
              <a:t>surface chemistry</a:t>
            </a:r>
            <a:r>
              <a:rPr lang="en-US" altLang="zh-CN" sz="2800" smtClean="0"/>
              <a:t> and </a:t>
            </a:r>
            <a:r>
              <a:rPr lang="en-US" altLang="zh-CN" sz="2800" smtClean="0">
                <a:solidFill>
                  <a:schemeClr val="accent2"/>
                </a:solidFill>
              </a:rPr>
              <a:t>surface physics</a:t>
            </a:r>
            <a:r>
              <a:rPr lang="en-US" altLang="zh-CN" sz="2800" smtClean="0"/>
              <a:t>. But they overlap with each other.</a:t>
            </a:r>
          </a:p>
          <a:p>
            <a:pPr eaLnBrk="1" hangingPunct="1">
              <a:lnSpc>
                <a:spcPct val="80000"/>
              </a:lnSpc>
            </a:pPr>
            <a:endParaRPr lang="en-US" altLang="zh-CN" sz="2800" smtClean="0"/>
          </a:p>
          <a:p>
            <a:pPr eaLnBrk="1" hangingPunct="1">
              <a:lnSpc>
                <a:spcPct val="80000"/>
              </a:lnSpc>
            </a:pPr>
            <a:r>
              <a:rPr lang="en-US" altLang="zh-CN" sz="2800" smtClean="0"/>
              <a:t>Surface science is a interdisciplinary field between physics, crystallography, chemistry, biology, and materials science.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Surface Science</a:t>
            </a:r>
          </a:p>
        </p:txBody>
      </p:sp>
      <p:sp>
        <p:nvSpPr>
          <p:cNvPr id="2048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mtClean="0"/>
              <a:t>Surface Chemistry (</a:t>
            </a:r>
            <a:r>
              <a:rPr lang="en-US" altLang="zh-CN" smtClean="0">
                <a:solidFill>
                  <a:schemeClr val="accent2"/>
                </a:solidFill>
              </a:rPr>
              <a:t>how</a:t>
            </a:r>
            <a:r>
              <a:rPr lang="en-US" altLang="zh-CN" smtClean="0"/>
              <a:t>)</a:t>
            </a:r>
          </a:p>
          <a:p>
            <a:pPr lvl="1" eaLnBrk="1" hangingPunct="1">
              <a:lnSpc>
                <a:spcPct val="90000"/>
              </a:lnSpc>
            </a:pPr>
            <a:r>
              <a:rPr lang="en-US" altLang="zh-CN" smtClean="0"/>
              <a:t>Surface chemical reaction</a:t>
            </a:r>
          </a:p>
          <a:p>
            <a:pPr lvl="1" eaLnBrk="1" hangingPunct="1">
              <a:lnSpc>
                <a:spcPct val="90000"/>
              </a:lnSpc>
            </a:pPr>
            <a:r>
              <a:rPr lang="en-US" altLang="zh-CN" smtClean="0"/>
              <a:t>Surface self-assembly</a:t>
            </a:r>
          </a:p>
          <a:p>
            <a:pPr lvl="1" eaLnBrk="1" hangingPunct="1">
              <a:lnSpc>
                <a:spcPct val="90000"/>
              </a:lnSpc>
            </a:pPr>
            <a:r>
              <a:rPr lang="en-US" altLang="zh-CN" smtClean="0"/>
              <a:t>Surface catalysis</a:t>
            </a:r>
          </a:p>
          <a:p>
            <a:pPr lvl="1" eaLnBrk="1" hangingPunct="1">
              <a:lnSpc>
                <a:spcPct val="90000"/>
              </a:lnSpc>
            </a:pPr>
            <a:endParaRPr lang="en-US" altLang="zh-CN" smtClean="0"/>
          </a:p>
          <a:p>
            <a:pPr eaLnBrk="1" hangingPunct="1">
              <a:lnSpc>
                <a:spcPct val="90000"/>
              </a:lnSpc>
            </a:pPr>
            <a:r>
              <a:rPr lang="en-US" altLang="zh-CN" smtClean="0"/>
              <a:t>Surface Physics (</a:t>
            </a:r>
            <a:r>
              <a:rPr lang="en-US" altLang="zh-CN" smtClean="0">
                <a:solidFill>
                  <a:schemeClr val="accent2"/>
                </a:solidFill>
              </a:rPr>
              <a:t>why</a:t>
            </a:r>
            <a:r>
              <a:rPr lang="en-US" altLang="zh-CN" smtClean="0"/>
              <a:t>)</a:t>
            </a:r>
          </a:p>
          <a:p>
            <a:pPr lvl="1" eaLnBrk="1" hangingPunct="1">
              <a:lnSpc>
                <a:spcPct val="90000"/>
              </a:lnSpc>
            </a:pPr>
            <a:r>
              <a:rPr lang="en-US" altLang="zh-CN" smtClean="0"/>
              <a:t>Surface state, surface reconstruction</a:t>
            </a:r>
            <a:endParaRPr lang="zh-CN" altLang="en-US" smtClean="0"/>
          </a:p>
          <a:p>
            <a:pPr lvl="1" eaLnBrk="1" hangingPunct="1">
              <a:lnSpc>
                <a:spcPct val="90000"/>
              </a:lnSpc>
            </a:pPr>
            <a:r>
              <a:rPr lang="en-US" altLang="zh-CN" smtClean="0"/>
              <a:t>Surface elementary excitation</a:t>
            </a:r>
          </a:p>
          <a:p>
            <a:pPr lvl="1" eaLnBrk="1" hangingPunct="1">
              <a:lnSpc>
                <a:spcPct val="90000"/>
              </a:lnSpc>
            </a:pPr>
            <a:r>
              <a:rPr lang="en-US" altLang="zh-CN" smtClean="0"/>
              <a:t>Surface thermodynamics and kinetics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Why Surface Science ?</a:t>
            </a:r>
            <a:endParaRPr lang="zh-CN" altLang="en-US" b="1" smtClean="0">
              <a:solidFill>
                <a:srgbClr val="006600"/>
              </a:solidFill>
            </a:endParaRPr>
          </a:p>
        </p:txBody>
      </p:sp>
      <p:sp>
        <p:nvSpPr>
          <p:cNvPr id="2253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z="2800" smtClean="0"/>
              <a:t>Everyday life:</a:t>
            </a:r>
          </a:p>
          <a:p>
            <a:pPr lvl="1" eaLnBrk="1" hangingPunct="1">
              <a:lnSpc>
                <a:spcPct val="90000"/>
              </a:lnSpc>
            </a:pPr>
            <a:r>
              <a:rPr lang="en-US" altLang="zh-CN" sz="2400" smtClean="0"/>
              <a:t>A solid sample is always in contact with other media (vapour, liquid…) via its surface.</a:t>
            </a:r>
          </a:p>
          <a:p>
            <a:pPr lvl="1" eaLnBrk="1" hangingPunct="1">
              <a:lnSpc>
                <a:spcPct val="90000"/>
              </a:lnSpc>
            </a:pPr>
            <a:r>
              <a:rPr lang="en-US" altLang="zh-CN" sz="2400" smtClean="0"/>
              <a:t>Corrosion, lubrication, adhesion…</a:t>
            </a:r>
          </a:p>
          <a:p>
            <a:pPr eaLnBrk="1" hangingPunct="1">
              <a:lnSpc>
                <a:spcPct val="90000"/>
              </a:lnSpc>
            </a:pPr>
            <a:endParaRPr lang="en-US" altLang="zh-CN" sz="2800" smtClean="0"/>
          </a:p>
          <a:p>
            <a:pPr eaLnBrk="1" hangingPunct="1">
              <a:lnSpc>
                <a:spcPct val="90000"/>
              </a:lnSpc>
            </a:pPr>
            <a:r>
              <a:rPr lang="en-US" altLang="zh-CN" sz="2800" smtClean="0"/>
              <a:t>Technological driving forces:</a:t>
            </a:r>
          </a:p>
          <a:p>
            <a:pPr lvl="1" eaLnBrk="1" hangingPunct="1">
              <a:lnSpc>
                <a:spcPct val="90000"/>
              </a:lnSpc>
            </a:pPr>
            <a:r>
              <a:rPr lang="en-US" altLang="zh-CN" sz="2400" smtClean="0"/>
              <a:t>Semiconductor technology</a:t>
            </a:r>
          </a:p>
          <a:p>
            <a:pPr lvl="1" eaLnBrk="1" hangingPunct="1">
              <a:lnSpc>
                <a:spcPct val="90000"/>
              </a:lnSpc>
            </a:pPr>
            <a:r>
              <a:rPr lang="en-US" altLang="zh-CN" sz="2400" smtClean="0"/>
              <a:t>New materials</a:t>
            </a:r>
          </a:p>
          <a:p>
            <a:pPr lvl="1" eaLnBrk="1" hangingPunct="1">
              <a:lnSpc>
                <a:spcPct val="90000"/>
              </a:lnSpc>
            </a:pPr>
            <a:r>
              <a:rPr lang="en-US" altLang="zh-CN" sz="2400" smtClean="0"/>
              <a:t>Epitaxy</a:t>
            </a:r>
          </a:p>
          <a:p>
            <a:pPr lvl="1" eaLnBrk="1" hangingPunct="1">
              <a:lnSpc>
                <a:spcPct val="90000"/>
              </a:lnSpc>
            </a:pPr>
            <a:r>
              <a:rPr lang="en-US" altLang="zh-CN" sz="2400" smtClean="0"/>
              <a:t>Chemical catalysis</a:t>
            </a:r>
          </a:p>
        </p:txBody>
      </p:sp>
      <p:pic>
        <p:nvPicPr>
          <p:cNvPr id="123909" name="Picture 5" descr="20081252150193_2"/>
          <p:cNvPicPr>
            <a:picLocks noChangeAspect="1" noChangeArrowheads="1"/>
          </p:cNvPicPr>
          <p:nvPr/>
        </p:nvPicPr>
        <p:blipFill>
          <a:blip r:embed="rId2"/>
          <a:srcRect/>
          <a:stretch>
            <a:fillRect/>
          </a:stretch>
        </p:blipFill>
        <p:spPr bwMode="auto">
          <a:xfrm>
            <a:off x="6084888" y="2492375"/>
            <a:ext cx="2016125" cy="1346200"/>
          </a:xfrm>
          <a:prstGeom prst="rect">
            <a:avLst/>
          </a:prstGeom>
          <a:noFill/>
          <a:ln w="9525">
            <a:noFill/>
            <a:miter lim="800000"/>
            <a:headEnd/>
            <a:tailEnd/>
          </a:ln>
        </p:spPr>
      </p:pic>
      <p:pic>
        <p:nvPicPr>
          <p:cNvPr id="123910" name="Picture 6" descr="bl14fg22"/>
          <p:cNvPicPr>
            <a:picLocks noChangeAspect="1" noChangeArrowheads="1"/>
          </p:cNvPicPr>
          <p:nvPr/>
        </p:nvPicPr>
        <p:blipFill>
          <a:blip r:embed="rId3"/>
          <a:srcRect/>
          <a:stretch>
            <a:fillRect/>
          </a:stretch>
        </p:blipFill>
        <p:spPr bwMode="auto">
          <a:xfrm>
            <a:off x="5219700" y="4365625"/>
            <a:ext cx="3671888" cy="204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blinds(horizontal)">
                                      <p:cBhvr>
                                        <p:cTn id="12"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srcRect/>
          <a:stretch>
            <a:fillRect/>
          </a:stretch>
        </p:blipFill>
        <p:spPr bwMode="auto">
          <a:xfrm>
            <a:off x="2627313" y="836613"/>
            <a:ext cx="3563937" cy="3009900"/>
          </a:xfrm>
          <a:prstGeom prst="rect">
            <a:avLst/>
          </a:prstGeom>
          <a:noFill/>
          <a:ln w="9525">
            <a:noFill/>
            <a:miter lim="800000"/>
            <a:headEnd/>
            <a:tailEnd/>
          </a:ln>
        </p:spPr>
      </p:pic>
      <p:sp>
        <p:nvSpPr>
          <p:cNvPr id="23555" name="Text Box 5"/>
          <p:cNvSpPr txBox="1">
            <a:spLocks noChangeArrowheads="1"/>
          </p:cNvSpPr>
          <p:nvPr/>
        </p:nvSpPr>
        <p:spPr bwMode="auto">
          <a:xfrm>
            <a:off x="1533525" y="4121150"/>
            <a:ext cx="5826125" cy="519113"/>
          </a:xfrm>
          <a:prstGeom prst="rect">
            <a:avLst/>
          </a:prstGeom>
          <a:noFill/>
          <a:ln w="9525">
            <a:noFill/>
            <a:miter lim="800000"/>
            <a:headEnd/>
            <a:tailEnd/>
          </a:ln>
        </p:spPr>
        <p:txBody>
          <a:bodyPr wrap="none">
            <a:spAutoFit/>
          </a:bodyPr>
          <a:lstStyle/>
          <a:p>
            <a:r>
              <a:rPr lang="en-US" altLang="zh-CN" sz="2800"/>
              <a:t>Water bug – creature of surface physics</a:t>
            </a:r>
          </a:p>
        </p:txBody>
      </p:sp>
      <p:sp>
        <p:nvSpPr>
          <p:cNvPr id="15364" name="Text Box 4"/>
          <p:cNvSpPr txBox="1">
            <a:spLocks noChangeArrowheads="1"/>
          </p:cNvSpPr>
          <p:nvPr/>
        </p:nvSpPr>
        <p:spPr bwMode="auto">
          <a:xfrm>
            <a:off x="722313" y="5157788"/>
            <a:ext cx="7613650" cy="822325"/>
          </a:xfrm>
          <a:prstGeom prst="rect">
            <a:avLst/>
          </a:prstGeom>
          <a:noFill/>
          <a:ln w="9525">
            <a:noFill/>
            <a:miter lim="800000"/>
            <a:headEnd/>
            <a:tailEnd/>
          </a:ln>
        </p:spPr>
        <p:txBody>
          <a:bodyPr wrap="none">
            <a:spAutoFit/>
          </a:bodyPr>
          <a:lstStyle/>
          <a:p>
            <a:r>
              <a:rPr lang="en-US" altLang="zh-CN" sz="2400" b="1">
                <a:solidFill>
                  <a:srgbClr val="FF3300"/>
                </a:solidFill>
              </a:rPr>
              <a:t>Surface tension</a:t>
            </a:r>
          </a:p>
          <a:p>
            <a:r>
              <a:rPr lang="en-US" altLang="zh-CN" sz="2400">
                <a:solidFill>
                  <a:schemeClr val="accent2"/>
                </a:solidFill>
              </a:rPr>
              <a:t>Discovered by T. Young (1805) and P. S. de Laplace (1806) </a:t>
            </a:r>
          </a:p>
        </p:txBody>
      </p:sp>
      <p:sp>
        <p:nvSpPr>
          <p:cNvPr id="23557" name="Rectangle 5"/>
          <p:cNvSpPr>
            <a:spLocks noChangeArrowheads="1"/>
          </p:cNvSpPr>
          <p:nvPr/>
        </p:nvSpPr>
        <p:spPr bwMode="auto">
          <a:xfrm>
            <a:off x="6372225" y="1989138"/>
            <a:ext cx="1008063" cy="584200"/>
          </a:xfrm>
          <a:prstGeom prst="rect">
            <a:avLst/>
          </a:prstGeom>
          <a:noFill/>
          <a:ln w="9525">
            <a:noFill/>
            <a:miter lim="800000"/>
            <a:headEnd/>
            <a:tailEnd/>
          </a:ln>
        </p:spPr>
        <p:txBody>
          <a:bodyPr wrap="none">
            <a:spAutoFit/>
          </a:bodyPr>
          <a:lstStyle/>
          <a:p>
            <a:r>
              <a:rPr lang="zh-CN" altLang="en-US" sz="3200" b="1"/>
              <a:t>水黾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17775" y="-41275"/>
            <a:ext cx="3841750" cy="579438"/>
          </a:xfrm>
          <a:prstGeom prst="rect">
            <a:avLst/>
          </a:prstGeom>
          <a:noFill/>
          <a:ln w="9525">
            <a:noFill/>
            <a:miter lim="800000"/>
            <a:headEnd/>
            <a:tailEnd/>
          </a:ln>
        </p:spPr>
        <p:txBody>
          <a:bodyPr wrap="none">
            <a:spAutoFit/>
          </a:bodyPr>
          <a:lstStyle/>
          <a:p>
            <a:r>
              <a:rPr lang="zh-CN" altLang="en-US" sz="3200" b="1">
                <a:solidFill>
                  <a:srgbClr val="000066"/>
                </a:solidFill>
              </a:rPr>
              <a:t>表面物理的历史简介</a:t>
            </a:r>
          </a:p>
        </p:txBody>
      </p:sp>
      <p:pic>
        <p:nvPicPr>
          <p:cNvPr id="24579" name="Picture 5"/>
          <p:cNvPicPr>
            <a:picLocks noChangeAspect="1" noChangeArrowheads="1"/>
          </p:cNvPicPr>
          <p:nvPr/>
        </p:nvPicPr>
        <p:blipFill>
          <a:blip r:embed="rId2">
            <a:lum bright="24000" contrast="12000"/>
          </a:blip>
          <a:srcRect t="2599"/>
          <a:stretch>
            <a:fillRect/>
          </a:stretch>
        </p:blipFill>
        <p:spPr bwMode="auto">
          <a:xfrm>
            <a:off x="0" y="692150"/>
            <a:ext cx="3635375" cy="2193925"/>
          </a:xfrm>
          <a:prstGeom prst="rect">
            <a:avLst/>
          </a:prstGeom>
          <a:noFill/>
          <a:ln w="9525">
            <a:noFill/>
            <a:miter lim="800000"/>
            <a:headEnd/>
            <a:tailEnd/>
          </a:ln>
        </p:spPr>
      </p:pic>
      <p:sp>
        <p:nvSpPr>
          <p:cNvPr id="24580" name="Text Box 6"/>
          <p:cNvSpPr txBox="1">
            <a:spLocks noChangeArrowheads="1"/>
          </p:cNvSpPr>
          <p:nvPr/>
        </p:nvSpPr>
        <p:spPr bwMode="auto">
          <a:xfrm>
            <a:off x="658813" y="2924175"/>
            <a:ext cx="2078037" cy="1006475"/>
          </a:xfrm>
          <a:prstGeom prst="rect">
            <a:avLst/>
          </a:prstGeom>
          <a:noFill/>
          <a:ln w="9525">
            <a:noFill/>
            <a:miter lim="800000"/>
            <a:headEnd/>
            <a:tailEnd/>
          </a:ln>
        </p:spPr>
        <p:txBody>
          <a:bodyPr wrap="none">
            <a:spAutoFit/>
          </a:bodyPr>
          <a:lstStyle/>
          <a:p>
            <a:r>
              <a:rPr lang="zh-CN" altLang="en-US" dirty="0"/>
              <a:t>本杰明</a:t>
            </a:r>
            <a:r>
              <a:rPr lang="en-US" altLang="zh-CN" dirty="0"/>
              <a:t>.</a:t>
            </a:r>
            <a:r>
              <a:rPr lang="zh-CN" altLang="en-US" dirty="0"/>
              <a:t>富兰克林</a:t>
            </a:r>
          </a:p>
          <a:p>
            <a:r>
              <a:rPr lang="en-US" altLang="zh-CN" dirty="0"/>
              <a:t>Benjamin </a:t>
            </a:r>
            <a:r>
              <a:rPr lang="en-US" altLang="zh-CN" dirty="0" err="1"/>
              <a:t>Flanklin</a:t>
            </a:r>
            <a:endParaRPr lang="en-US" altLang="zh-CN" dirty="0"/>
          </a:p>
          <a:p>
            <a:r>
              <a:rPr lang="zh-CN" altLang="en-US" dirty="0"/>
              <a:t>（</a:t>
            </a:r>
            <a:r>
              <a:rPr lang="en-US" altLang="zh-CN" dirty="0"/>
              <a:t>1706</a:t>
            </a:r>
            <a:r>
              <a:rPr lang="zh-CN" altLang="en-US" dirty="0"/>
              <a:t>－</a:t>
            </a:r>
            <a:r>
              <a:rPr lang="en-US" altLang="zh-CN" dirty="0"/>
              <a:t>1790</a:t>
            </a:r>
            <a:r>
              <a:rPr lang="zh-CN" altLang="en-US" dirty="0"/>
              <a:t>）</a:t>
            </a:r>
          </a:p>
        </p:txBody>
      </p:sp>
      <p:sp>
        <p:nvSpPr>
          <p:cNvPr id="24581" name="Text Box 7"/>
          <p:cNvSpPr txBox="1">
            <a:spLocks noChangeArrowheads="1"/>
          </p:cNvSpPr>
          <p:nvPr/>
        </p:nvSpPr>
        <p:spPr bwMode="auto">
          <a:xfrm>
            <a:off x="3995738" y="836613"/>
            <a:ext cx="4752975" cy="4603750"/>
          </a:xfrm>
          <a:prstGeom prst="rect">
            <a:avLst/>
          </a:prstGeom>
          <a:noFill/>
          <a:ln w="9525">
            <a:noFill/>
            <a:miter lim="800000"/>
            <a:headEnd/>
            <a:tailEnd/>
          </a:ln>
        </p:spPr>
        <p:txBody>
          <a:bodyPr>
            <a:spAutoFit/>
          </a:bodyPr>
          <a:lstStyle/>
          <a:p>
            <a:pPr algn="l"/>
            <a:r>
              <a:rPr lang="en-US" altLang="zh-CN" dirty="0"/>
              <a:t>At length being at </a:t>
            </a:r>
            <a:r>
              <a:rPr lang="en-US" altLang="zh-CN" dirty="0" err="1"/>
              <a:t>Clapham</a:t>
            </a:r>
            <a:r>
              <a:rPr lang="en-US" altLang="zh-CN" dirty="0"/>
              <a:t>, where there is, on the common, a large pond, which I observed one day to be very rough with the wind, I fetched out a cruet of oil, and dropped a little of it on the water. I saw it spread itself with surprising swiftness upon the surface… the oil, though not more than a tea spoonful, produced an instant calm over a space several yards square, which spread amazingly and extended itself gradually till it reached the lee side, making all that quarter of pond, perhaps half an acre, as smooth as a looking-glass.</a:t>
            </a:r>
          </a:p>
          <a:p>
            <a:pPr algn="r"/>
            <a:r>
              <a:rPr lang="en-US" altLang="zh-CN" dirty="0"/>
              <a:t>---</a:t>
            </a:r>
            <a:r>
              <a:rPr lang="en-US" altLang="zh-CN" sz="1600" i="1" dirty="0"/>
              <a:t>Seeger, Benjamin Franklin: New World Physicist. Oxford: </a:t>
            </a:r>
            <a:r>
              <a:rPr lang="en-US" altLang="zh-CN" sz="1600" i="1" dirty="0" err="1"/>
              <a:t>Pergamon</a:t>
            </a:r>
            <a:r>
              <a:rPr lang="en-US" altLang="zh-CN" sz="1600" i="1" dirty="0"/>
              <a:t> 1977</a:t>
            </a:r>
            <a:endParaRPr lang="en-US" altLang="zh-CN" dirty="0"/>
          </a:p>
        </p:txBody>
      </p:sp>
      <p:sp>
        <p:nvSpPr>
          <p:cNvPr id="24582" name="Text Box 8"/>
          <p:cNvSpPr txBox="1">
            <a:spLocks noChangeArrowheads="1"/>
          </p:cNvSpPr>
          <p:nvPr/>
        </p:nvSpPr>
        <p:spPr bwMode="auto">
          <a:xfrm>
            <a:off x="228600" y="5041900"/>
            <a:ext cx="4014788" cy="1339850"/>
          </a:xfrm>
          <a:prstGeom prst="rect">
            <a:avLst/>
          </a:prstGeom>
          <a:noFill/>
          <a:ln w="9525">
            <a:noFill/>
            <a:miter lim="800000"/>
            <a:headEnd/>
            <a:tailEnd/>
          </a:ln>
        </p:spPr>
        <p:txBody>
          <a:bodyPr wrap="none">
            <a:spAutoFit/>
          </a:bodyPr>
          <a:lstStyle/>
          <a:p>
            <a:r>
              <a:rPr lang="en-US" altLang="zh-CN" sz="2400" b="1">
                <a:solidFill>
                  <a:srgbClr val="000066"/>
                </a:solidFill>
                <a:latin typeface="仿宋_GB2312" pitchFamily="49" charset="-122"/>
                <a:ea typeface="仿宋_GB2312" pitchFamily="49" charset="-122"/>
              </a:rPr>
              <a:t>Flanklin</a:t>
            </a:r>
            <a:r>
              <a:rPr lang="zh-CN" altLang="en-US" sz="2400" b="1">
                <a:solidFill>
                  <a:srgbClr val="000066"/>
                </a:solidFill>
                <a:latin typeface="仿宋_GB2312" pitchFamily="49" charset="-122"/>
                <a:ea typeface="仿宋_GB2312" pitchFamily="49" charset="-122"/>
              </a:rPr>
              <a:t>的表面物理实验：</a:t>
            </a:r>
          </a:p>
          <a:p>
            <a:endParaRPr lang="zh-CN" altLang="en-US" sz="1000" b="1">
              <a:solidFill>
                <a:srgbClr val="000066"/>
              </a:solidFill>
              <a:latin typeface="仿宋_GB2312" pitchFamily="49" charset="-122"/>
              <a:ea typeface="仿宋_GB2312" pitchFamily="49" charset="-122"/>
            </a:endParaRPr>
          </a:p>
          <a:p>
            <a:r>
              <a:rPr lang="zh-CN" altLang="en-US" sz="2400" b="1">
                <a:solidFill>
                  <a:srgbClr val="000066"/>
                </a:solidFill>
                <a:latin typeface="仿宋_GB2312" pitchFamily="49" charset="-122"/>
                <a:ea typeface="仿宋_GB2312" pitchFamily="49" charset="-122"/>
              </a:rPr>
              <a:t> 油膜的张力消除水面的波纹</a:t>
            </a:r>
          </a:p>
          <a:p>
            <a:r>
              <a:rPr lang="zh-CN" altLang="en-US" sz="2400" b="1">
                <a:solidFill>
                  <a:srgbClr val="000066"/>
                </a:solidFill>
                <a:latin typeface="仿宋_GB2312" pitchFamily="49" charset="-122"/>
                <a:ea typeface="仿宋_GB2312" pitchFamily="49" charset="-122"/>
              </a:rPr>
              <a:t>油膜的扩展： 厚度仅 </a:t>
            </a:r>
            <a:r>
              <a:rPr lang="en-US" altLang="zh-CN" sz="2400" b="1">
                <a:solidFill>
                  <a:srgbClr val="000066"/>
                </a:solidFill>
                <a:latin typeface="仿宋_GB2312" pitchFamily="49" charset="-122"/>
                <a:ea typeface="仿宋_GB2312" pitchFamily="49" charset="-122"/>
              </a:rPr>
              <a:t>1nm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5603" name="Text Box 5"/>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sz="2400" b="1">
                <a:solidFill>
                  <a:schemeClr val="accent2"/>
                </a:solidFill>
                <a:latin typeface="宋体" pitchFamily="2" charset="-122"/>
                <a:sym typeface="Wingdings 2" pitchFamily="18" charset="2"/>
              </a:rPr>
              <a:t> </a:t>
            </a:r>
            <a:r>
              <a:rPr lang="en-US" altLang="zh-CN" sz="2400" b="1">
                <a:solidFill>
                  <a:schemeClr val="accent2"/>
                </a:solidFill>
                <a:latin typeface="宋体" pitchFamily="2" charset="-122"/>
              </a:rPr>
              <a:t>1833</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迈克尔</a:t>
            </a:r>
            <a:r>
              <a:rPr lang="en-US" altLang="zh-CN" sz="2400" b="1">
                <a:solidFill>
                  <a:schemeClr val="accent2"/>
                </a:solidFill>
                <a:latin typeface="楷体_GB2312" pitchFamily="49" charset="-122"/>
                <a:ea typeface="楷体_GB2312" pitchFamily="49" charset="-122"/>
              </a:rPr>
              <a:t>.</a:t>
            </a:r>
            <a:r>
              <a:rPr lang="zh-CN" altLang="en-US" sz="2400" b="1">
                <a:solidFill>
                  <a:schemeClr val="accent2"/>
                </a:solidFill>
                <a:latin typeface="楷体_GB2312" pitchFamily="49" charset="-122"/>
                <a:ea typeface="楷体_GB2312" pitchFamily="49" charset="-122"/>
              </a:rPr>
              <a:t>法拉第</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r>
              <a:rPr lang="en-US" altLang="zh-CN" sz="2400" b="1">
                <a:solidFill>
                  <a:schemeClr val="accent2"/>
                </a:solidFill>
                <a:latin typeface="宋体" pitchFamily="2" charset="-122"/>
              </a:rPr>
              <a:t>Pt</a:t>
            </a:r>
            <a:r>
              <a:rPr lang="zh-CN" altLang="en-US" sz="2400" b="1">
                <a:solidFill>
                  <a:schemeClr val="accent2"/>
                </a:solidFill>
                <a:latin typeface="宋体" pitchFamily="2" charset="-122"/>
              </a:rPr>
              <a:t>促进</a:t>
            </a:r>
            <a:r>
              <a:rPr lang="en-US" altLang="zh-CN" sz="2400" b="1">
                <a:solidFill>
                  <a:schemeClr val="accent2"/>
                </a:solidFill>
                <a:latin typeface="宋体" pitchFamily="2" charset="-122"/>
              </a:rPr>
              <a:t>H</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和</a:t>
            </a:r>
            <a:r>
              <a:rPr lang="en-US" altLang="zh-CN" sz="2400" b="1">
                <a:solidFill>
                  <a:schemeClr val="accent2"/>
                </a:solidFill>
                <a:latin typeface="宋体" pitchFamily="2" charset="-122"/>
              </a:rPr>
              <a:t>O</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在低于燃点的反应－最早的催化理论，沿用至今。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8459788" cy="4610100"/>
          </a:xfrm>
          <a:prstGeom prst="rect">
            <a:avLst/>
          </a:prstGeom>
          <a:noFill/>
          <a:ln w="9525">
            <a:noFill/>
            <a:miter lim="800000"/>
            <a:headEnd/>
            <a:tailEnd/>
          </a:ln>
        </p:spPr>
        <p:txBody>
          <a:bodyPr>
            <a:spAutoFit/>
          </a:bodyPr>
          <a:lstStyle/>
          <a:p>
            <a:r>
              <a:rPr lang="en-US" altLang="zh-CN" sz="2400" b="1" i="1">
                <a:solidFill>
                  <a:schemeClr val="bg1"/>
                </a:solidFill>
              </a:rPr>
              <a:t>Nobel Prize in Chemistry for 2007 </a:t>
            </a:r>
            <a:r>
              <a:rPr lang="en-US" altLang="zh-CN" sz="2400" i="1">
                <a:solidFill>
                  <a:schemeClr val="bg1"/>
                </a:solidFill>
              </a:rPr>
              <a:t>:</a:t>
            </a:r>
          </a:p>
          <a:p>
            <a:endParaRPr lang="en-US" altLang="zh-CN" sz="2400" i="1">
              <a:solidFill>
                <a:schemeClr val="bg1"/>
              </a:solidFill>
            </a:endParaRPr>
          </a:p>
          <a:p>
            <a:endParaRPr lang="en-US" altLang="zh-CN" sz="2400" i="1">
              <a:solidFill>
                <a:schemeClr val="bg1"/>
              </a:solidFill>
            </a:endParaRPr>
          </a:p>
          <a:p>
            <a:r>
              <a:rPr lang="en-US" altLang="zh-CN" sz="1600" i="1">
                <a:solidFill>
                  <a:srgbClr val="0099FF"/>
                </a:solidFill>
              </a:rPr>
              <a:t>"for his studies of chemical processes on solid surfaces".</a:t>
            </a:r>
          </a:p>
          <a:p>
            <a:r>
              <a:rPr lang="en-US" altLang="zh-CN" sz="1600" b="1"/>
              <a:t>Gerhard Ertl</a:t>
            </a:r>
            <a:r>
              <a:rPr lang="en-US" altLang="zh-CN" sz="1600"/>
              <a:t>, b. 1936, http://w3.rz-berlin.mpg.de/pc/PCarchive2.html</a:t>
            </a:r>
          </a:p>
          <a:p>
            <a:r>
              <a:rPr lang="en-US" altLang="zh-CN" sz="1600"/>
              <a:t>Fritz-Haber-Institut der Max-Planck-Gesellschaft,</a:t>
            </a:r>
          </a:p>
          <a:p>
            <a:r>
              <a:rPr lang="en-US" altLang="zh-CN" sz="1600"/>
              <a:t>Berlin, Germany</a:t>
            </a:r>
          </a:p>
          <a:p>
            <a:r>
              <a:rPr lang="en-US" altLang="zh-CN" sz="1600" b="1"/>
              <a:t>Modern surface chemistry – fuel cells, artificial fertilizers and clean exhaust</a:t>
            </a:r>
          </a:p>
          <a:p>
            <a:r>
              <a:rPr lang="en-US" altLang="zh-CN" sz="1600"/>
              <a:t>The Nobel Prize in Chemistry for 2007 is awarded for groundbreaking studies in</a:t>
            </a:r>
          </a:p>
          <a:p>
            <a:r>
              <a:rPr lang="en-US" altLang="zh-CN" sz="1600"/>
              <a:t>surface chemistry. This science is important for the chemical industry and can help</a:t>
            </a:r>
          </a:p>
          <a:p>
            <a:r>
              <a:rPr lang="en-US" altLang="zh-CN" sz="1600"/>
              <a:t>us to understand such varied processes as why iron rusts, how fuel cells function</a:t>
            </a:r>
          </a:p>
          <a:p>
            <a:r>
              <a:rPr lang="en-US" altLang="zh-CN" sz="1600"/>
              <a:t>and how the catalysts in our cars work. Chemical reactions on catalytic surfaces</a:t>
            </a:r>
          </a:p>
          <a:p>
            <a:r>
              <a:rPr lang="en-US" altLang="zh-CN" sz="1600"/>
              <a:t>play a vital role in many industrial operations, such as the production of artificial</a:t>
            </a:r>
          </a:p>
          <a:p>
            <a:r>
              <a:rPr lang="en-US" altLang="zh-CN" sz="1600"/>
              <a:t>fertilizers. Surface chemistry can even explain the destruction of the ozone layer,</a:t>
            </a:r>
          </a:p>
          <a:p>
            <a:r>
              <a:rPr lang="en-US" altLang="zh-CN" sz="1600"/>
              <a:t>as vital steps in the reaction actually take place on the surfaces of small crystals of</a:t>
            </a:r>
          </a:p>
          <a:p>
            <a:r>
              <a:rPr lang="en-US" altLang="zh-CN" sz="1600"/>
              <a:t>ice in the stratosphere. The semiconductor industry is yet another area that</a:t>
            </a:r>
          </a:p>
          <a:p>
            <a:r>
              <a:rPr lang="en-US" altLang="zh-CN" sz="1600"/>
              <a:t>depends on knowledge of surface chemistry.</a:t>
            </a:r>
          </a:p>
        </p:txBody>
      </p:sp>
      <p:pic>
        <p:nvPicPr>
          <p:cNvPr id="26627" name="Picture 5"/>
          <p:cNvPicPr>
            <a:picLocks noChangeAspect="1" noChangeArrowheads="1"/>
          </p:cNvPicPr>
          <p:nvPr/>
        </p:nvPicPr>
        <p:blipFill>
          <a:blip r:embed="rId2"/>
          <a:srcRect/>
          <a:stretch>
            <a:fillRect/>
          </a:stretch>
        </p:blipFill>
        <p:spPr bwMode="auto">
          <a:xfrm>
            <a:off x="6804025" y="4508500"/>
            <a:ext cx="1498600" cy="2060575"/>
          </a:xfrm>
          <a:prstGeom prst="rect">
            <a:avLst/>
          </a:prstGeom>
          <a:noFill/>
          <a:ln w="9525">
            <a:noFill/>
            <a:miter lim="800000"/>
            <a:headEnd/>
            <a:tailEnd/>
          </a:ln>
        </p:spPr>
      </p:pic>
      <p:sp>
        <p:nvSpPr>
          <p:cNvPr id="26628" name="Line 6"/>
          <p:cNvSpPr>
            <a:spLocks noChangeShapeType="1"/>
          </p:cNvSpPr>
          <p:nvPr/>
        </p:nvSpPr>
        <p:spPr bwMode="auto">
          <a:xfrm>
            <a:off x="4067175" y="3357563"/>
            <a:ext cx="3457575" cy="0"/>
          </a:xfrm>
          <a:prstGeom prst="line">
            <a:avLst/>
          </a:prstGeom>
          <a:noFill/>
          <a:ln w="28575">
            <a:solidFill>
              <a:srgbClr val="FF9966"/>
            </a:solidFill>
            <a:round/>
            <a:headEnd/>
            <a:tailEnd/>
          </a:ln>
        </p:spPr>
        <p:txBody>
          <a:bodyPr wrap="none" anchor="ctr"/>
          <a:lstStyle/>
          <a:p>
            <a:endParaRPr lang="zh-CN" altLang="en-US"/>
          </a:p>
        </p:txBody>
      </p:sp>
      <p:sp>
        <p:nvSpPr>
          <p:cNvPr id="26629" name="Line 7"/>
          <p:cNvSpPr>
            <a:spLocks noChangeShapeType="1"/>
          </p:cNvSpPr>
          <p:nvPr/>
        </p:nvSpPr>
        <p:spPr bwMode="auto">
          <a:xfrm>
            <a:off x="900113" y="3573463"/>
            <a:ext cx="3457575" cy="0"/>
          </a:xfrm>
          <a:prstGeom prst="line">
            <a:avLst/>
          </a:prstGeom>
          <a:noFill/>
          <a:ln w="28575">
            <a:solidFill>
              <a:srgbClr val="FF9966"/>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7651"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1877</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吉布斯</a:t>
            </a:r>
            <a:r>
              <a:rPr lang="en-US" altLang="zh-CN" sz="2400" b="1">
                <a:solidFill>
                  <a:schemeClr val="accent2"/>
                </a:solidFill>
                <a:latin typeface="宋体" pitchFamily="2" charset="-122"/>
              </a:rPr>
              <a:t>): </a:t>
            </a:r>
            <a:r>
              <a:rPr lang="zh-CN" altLang="en-US" sz="2400" b="1">
                <a:solidFill>
                  <a:schemeClr val="accent2"/>
                </a:solidFill>
                <a:latin typeface="宋体" pitchFamily="2" charset="-122"/>
              </a:rPr>
              <a:t>建立了划时代的热力学理论，其中也包括表面热力学。</a:t>
            </a:r>
            <a:endParaRPr lang="en-US" altLang="zh-CN" sz="2400" b="1">
              <a:solidFill>
                <a:schemeClr val="accent2"/>
              </a:solidFill>
              <a:latin typeface="宋体" pitchFamily="2" charset="-122"/>
            </a:endParaRP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8675"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1900</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en-US" altLang="zh-CN" sz="2400" b="1">
                <a:solidFill>
                  <a:schemeClr val="accent2"/>
                </a:solidFill>
                <a:latin typeface="楷体_GB2312" pitchFamily="49" charset="-122"/>
                <a:ea typeface="楷体_GB2312" pitchFamily="49" charset="-122"/>
              </a:rPr>
              <a:t>Langmuir</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：化学吸附、吸附结构、粘附系数、金属的功函数、催化、分子薄膜等（</a:t>
            </a:r>
            <a:r>
              <a:rPr lang="en-US" altLang="zh-CN" sz="2400" b="1">
                <a:solidFill>
                  <a:schemeClr val="accent2"/>
                </a:solidFill>
                <a:latin typeface="宋体" pitchFamily="2" charset="-122"/>
              </a:rPr>
              <a:t>1932</a:t>
            </a:r>
            <a:r>
              <a:rPr lang="zh-CN" altLang="en-US" sz="2400" b="1">
                <a:solidFill>
                  <a:schemeClr val="accent2"/>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jiangying"/>
          <p:cNvPicPr>
            <a:picLocks noChangeAspect="1" noChangeArrowheads="1"/>
          </p:cNvPicPr>
          <p:nvPr/>
        </p:nvPicPr>
        <p:blipFill>
          <a:blip r:embed="rId3" cstate="print"/>
          <a:srcRect l="11539" r="11539"/>
          <a:stretch>
            <a:fillRect/>
          </a:stretch>
        </p:blipFill>
        <p:spPr bwMode="auto">
          <a:xfrm>
            <a:off x="675804" y="404664"/>
            <a:ext cx="1231900" cy="1600200"/>
          </a:xfrm>
          <a:prstGeom prst="rect">
            <a:avLst/>
          </a:prstGeom>
          <a:noFill/>
          <a:ln w="9525">
            <a:noFill/>
            <a:miter lim="800000"/>
            <a:headEnd/>
            <a:tailEnd/>
          </a:ln>
        </p:spPr>
      </p:pic>
      <p:sp>
        <p:nvSpPr>
          <p:cNvPr id="18435" name="Text Box 9"/>
          <p:cNvSpPr txBox="1">
            <a:spLocks noChangeArrowheads="1"/>
          </p:cNvSpPr>
          <p:nvPr/>
        </p:nvSpPr>
        <p:spPr bwMode="auto">
          <a:xfrm>
            <a:off x="-108520" y="2094681"/>
            <a:ext cx="2667000" cy="830263"/>
          </a:xfrm>
          <a:prstGeom prst="rect">
            <a:avLst/>
          </a:prstGeom>
          <a:noFill/>
          <a:ln w="9525">
            <a:noFill/>
            <a:miter lim="800000"/>
            <a:headEnd/>
            <a:tailEnd/>
          </a:ln>
        </p:spPr>
        <p:txBody>
          <a:bodyPr>
            <a:spAutoFit/>
          </a:bodyPr>
          <a:lstStyle/>
          <a:p>
            <a:pPr algn="ctr"/>
            <a:r>
              <a:rPr lang="zh-CN" altLang="en-US" sz="1600" b="1" dirty="0">
                <a:latin typeface="黑体" pitchFamily="49" charset="-122"/>
                <a:ea typeface="黑体" pitchFamily="49" charset="-122"/>
              </a:rPr>
              <a:t>江颖 研究员（</a:t>
            </a:r>
            <a:r>
              <a:rPr lang="en-US" altLang="zh-CN" sz="1600" b="1" dirty="0">
                <a:latin typeface="黑体" pitchFamily="49" charset="-122"/>
                <a:ea typeface="黑体" pitchFamily="49" charset="-122"/>
              </a:rPr>
              <a:t>10-</a:t>
            </a:r>
            <a:r>
              <a:rPr lang="zh-CN" altLang="en-US" sz="1600" b="1" dirty="0">
                <a:latin typeface="黑体" pitchFamily="49" charset="-122"/>
                <a:ea typeface="黑体" pitchFamily="49" charset="-122"/>
              </a:rPr>
              <a:t>）</a:t>
            </a:r>
            <a:endParaRPr lang="en-US" altLang="zh-CN" sz="1600" b="1" dirty="0">
              <a:latin typeface="黑体" pitchFamily="49" charset="-122"/>
              <a:ea typeface="黑体" pitchFamily="49" charset="-122"/>
            </a:endParaRPr>
          </a:p>
          <a:p>
            <a:pPr algn="ctr"/>
            <a:r>
              <a:rPr lang="zh-CN" altLang="en-US" sz="1600" dirty="0">
                <a:solidFill>
                  <a:srgbClr val="FF0000"/>
                </a:solidFill>
                <a:latin typeface="黑体" pitchFamily="49" charset="-122"/>
                <a:ea typeface="黑体" pitchFamily="49" charset="-122"/>
              </a:rPr>
              <a:t>“万人计划”青年拔尖人才</a:t>
            </a:r>
          </a:p>
          <a:p>
            <a:pPr algn="ctr"/>
            <a:r>
              <a:rPr lang="zh-CN" altLang="en-US" sz="1600" dirty="0">
                <a:latin typeface="黑体" pitchFamily="49" charset="-122"/>
                <a:ea typeface="黑体" pitchFamily="49" charset="-122"/>
              </a:rPr>
              <a:t>北京大学量子材料中心</a:t>
            </a:r>
          </a:p>
        </p:txBody>
      </p:sp>
      <p:sp>
        <p:nvSpPr>
          <p:cNvPr id="8" name="矩形 7"/>
          <p:cNvSpPr/>
          <p:nvPr/>
        </p:nvSpPr>
        <p:spPr>
          <a:xfrm>
            <a:off x="2555776" y="692697"/>
            <a:ext cx="6336704" cy="2345144"/>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algn="l">
              <a:spcBef>
                <a:spcPts val="600"/>
              </a:spcBef>
              <a:buFont typeface="Wingdings" pitchFamily="2" charset="2"/>
              <a:buChar char="Ø"/>
              <a:defRPr/>
            </a:pPr>
            <a:r>
              <a:rPr lang="zh-CN" altLang="en-US" sz="1800" dirty="0">
                <a:solidFill>
                  <a:srgbClr val="000099"/>
                </a:solidFill>
                <a:latin typeface="+mn-lt"/>
                <a:ea typeface="黑体" pitchFamily="49" charset="-122"/>
              </a:rPr>
              <a:t>简历：</a:t>
            </a:r>
            <a:r>
              <a:rPr lang="zh-CN" altLang="en-US" sz="1800" dirty="0">
                <a:latin typeface="+mn-lt"/>
                <a:ea typeface="黑体" pitchFamily="49" charset="-122"/>
              </a:rPr>
              <a:t>中科院物理所</a:t>
            </a:r>
            <a:r>
              <a:rPr lang="zh-CN" altLang="en-US" sz="1800" dirty="0" smtClean="0">
                <a:latin typeface="+mn-lt"/>
                <a:ea typeface="黑体" pitchFamily="49" charset="-122"/>
              </a:rPr>
              <a:t>博士（</a:t>
            </a:r>
            <a:r>
              <a:rPr lang="en-US" altLang="zh-CN" sz="1800" dirty="0" smtClean="0">
                <a:latin typeface="+mn-lt"/>
                <a:ea typeface="黑体" pitchFamily="49" charset="-122"/>
              </a:rPr>
              <a:t>03-08</a:t>
            </a:r>
            <a:r>
              <a:rPr lang="zh-CN" altLang="en-US" sz="1800" dirty="0" smtClean="0">
                <a:latin typeface="+mn-lt"/>
                <a:ea typeface="黑体" pitchFamily="49" charset="-122"/>
              </a:rPr>
              <a:t> ），</a:t>
            </a:r>
            <a:r>
              <a:rPr lang="zh-CN" altLang="en-US" sz="1800" dirty="0">
                <a:latin typeface="+mn-lt"/>
                <a:ea typeface="黑体" pitchFamily="49" charset="-122"/>
              </a:rPr>
              <a:t>美国加州大学</a:t>
            </a:r>
            <a:r>
              <a:rPr lang="en-US" altLang="zh-CN" sz="1800" dirty="0">
                <a:latin typeface="+mn-lt"/>
                <a:ea typeface="黑体" pitchFamily="49" charset="-122"/>
              </a:rPr>
              <a:t>Irvine</a:t>
            </a:r>
            <a:r>
              <a:rPr lang="zh-CN" altLang="en-US" sz="1800" dirty="0" smtClean="0">
                <a:latin typeface="+mn-lt"/>
                <a:ea typeface="黑体" pitchFamily="49" charset="-122"/>
              </a:rPr>
              <a:t>博士后（</a:t>
            </a:r>
            <a:r>
              <a:rPr lang="en-US" altLang="zh-CN" sz="1800" dirty="0" smtClean="0">
                <a:latin typeface="+mn-lt"/>
                <a:ea typeface="黑体" pitchFamily="49" charset="-122"/>
              </a:rPr>
              <a:t>08-10</a:t>
            </a:r>
            <a:r>
              <a:rPr lang="zh-CN" altLang="en-US" sz="1800" dirty="0" smtClean="0">
                <a:latin typeface="+mn-lt"/>
                <a:ea typeface="黑体" pitchFamily="49" charset="-122"/>
              </a:rPr>
              <a:t>）</a:t>
            </a:r>
            <a:endParaRPr lang="en-US" altLang="zh-CN" sz="1800" dirty="0">
              <a:latin typeface="+mn-lt"/>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latin typeface="+mn-lt"/>
                <a:ea typeface="黑体" pitchFamily="49" charset="-122"/>
              </a:rPr>
              <a:t>实验手段：</a:t>
            </a:r>
            <a:r>
              <a:rPr lang="zh-CN" altLang="en-US" sz="1800" dirty="0" smtClean="0">
                <a:solidFill>
                  <a:schemeClr val="tx1"/>
                </a:solidFill>
                <a:latin typeface="+mn-lt"/>
                <a:ea typeface="黑体" pitchFamily="49" charset="-122"/>
              </a:rPr>
              <a:t>扫描隧道</a:t>
            </a:r>
            <a:r>
              <a:rPr lang="zh-CN" altLang="en-US" sz="1800" dirty="0" smtClean="0">
                <a:latin typeface="+mn-lt"/>
                <a:ea typeface="黑体" pitchFamily="49" charset="-122"/>
              </a:rPr>
              <a:t>显微镜</a:t>
            </a:r>
            <a:r>
              <a:rPr lang="en-US" altLang="zh-CN" sz="1800" dirty="0" smtClean="0">
                <a:latin typeface="+mn-lt"/>
                <a:ea typeface="黑体" pitchFamily="49" charset="-122"/>
              </a:rPr>
              <a:t>/</a:t>
            </a:r>
            <a:r>
              <a:rPr lang="zh-CN" altLang="en-US" sz="1800" dirty="0" smtClean="0">
                <a:latin typeface="+mn-lt"/>
                <a:ea typeface="黑体" pitchFamily="49" charset="-122"/>
              </a:rPr>
              <a:t>谱，原子力显微镜</a:t>
            </a:r>
            <a:r>
              <a:rPr lang="en-US" altLang="zh-CN" sz="1800" dirty="0" smtClean="0">
                <a:latin typeface="+mn-lt"/>
                <a:ea typeface="黑体" pitchFamily="49" charset="-122"/>
              </a:rPr>
              <a:t>/</a:t>
            </a:r>
            <a:r>
              <a:rPr lang="zh-CN" altLang="en-US" sz="1800" dirty="0" smtClean="0">
                <a:latin typeface="+mn-lt"/>
                <a:ea typeface="黑体" pitchFamily="49" charset="-122"/>
              </a:rPr>
              <a:t>谱</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研究对象</a:t>
            </a:r>
            <a:r>
              <a:rPr lang="zh-CN" altLang="en-US" sz="1800" dirty="0" smtClean="0">
                <a:ea typeface="黑体" pitchFamily="49" charset="-122"/>
              </a:rPr>
              <a:t>：单分子，低维量子材料</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研究内容：</a:t>
            </a:r>
            <a:r>
              <a:rPr lang="zh-CN" altLang="en-US" sz="1800" dirty="0" smtClean="0">
                <a:solidFill>
                  <a:schemeClr val="tx1"/>
                </a:solidFill>
                <a:ea typeface="黑体" pitchFamily="49" charset="-122"/>
              </a:rPr>
              <a:t>原子尺度上的新奇量子态</a:t>
            </a:r>
            <a:endParaRPr lang="en-US" altLang="zh-CN" sz="1800" dirty="0">
              <a:solidFill>
                <a:schemeClr val="tx1"/>
              </a:solidFill>
              <a:latin typeface="+mn-lt"/>
              <a:ea typeface="黑体" pitchFamily="49" charset="-122"/>
            </a:endParaRPr>
          </a:p>
          <a:p>
            <a:pPr marL="355600" indent="-355600" algn="l">
              <a:spcBef>
                <a:spcPts val="600"/>
              </a:spcBef>
              <a:buFont typeface="Wingdings" pitchFamily="2" charset="2"/>
              <a:buChar char="Ø"/>
              <a:defRPr/>
            </a:pPr>
            <a:r>
              <a:rPr lang="zh-CN" altLang="en-US" sz="1800" dirty="0">
                <a:solidFill>
                  <a:srgbClr val="000099"/>
                </a:solidFill>
                <a:latin typeface="+mn-lt"/>
                <a:ea typeface="黑体" pitchFamily="49" charset="-122"/>
              </a:rPr>
              <a:t>研究成果：</a:t>
            </a:r>
            <a:r>
              <a:rPr lang="zh-CN" altLang="en-US" sz="1800" dirty="0" smtClean="0">
                <a:latin typeface="+mn-lt"/>
                <a:ea typeface="黑体" pitchFamily="49" charset="-122"/>
              </a:rPr>
              <a:t>回国</a:t>
            </a:r>
            <a:r>
              <a:rPr lang="zh-CN" altLang="en-US" sz="1800" dirty="0" smtClean="0">
                <a:ea typeface="黑体" pitchFamily="49" charset="-122"/>
              </a:rPr>
              <a:t>六</a:t>
            </a:r>
            <a:r>
              <a:rPr lang="zh-CN" altLang="zh-CN" sz="1800" dirty="0" smtClean="0">
                <a:latin typeface="+mn-lt"/>
                <a:ea typeface="黑体" pitchFamily="49" charset="-122"/>
              </a:rPr>
              <a:t>年来</a:t>
            </a:r>
            <a:r>
              <a:rPr lang="zh-CN" altLang="en-US" sz="1800" dirty="0" smtClean="0">
                <a:latin typeface="+mn-lt"/>
                <a:ea typeface="黑体" pitchFamily="49" charset="-122"/>
              </a:rPr>
              <a:t>，发表第一</a:t>
            </a:r>
            <a:r>
              <a:rPr lang="zh-CN" altLang="en-US" sz="1800" dirty="0">
                <a:latin typeface="+mn-lt"/>
                <a:ea typeface="黑体" pitchFamily="49" charset="-122"/>
              </a:rPr>
              <a:t>作者和通讯作者文章：</a:t>
            </a:r>
            <a:r>
              <a:rPr lang="en-US" altLang="zh-CN" sz="1800" b="1" i="1" dirty="0">
                <a:latin typeface="+mn-lt"/>
                <a:ea typeface="黑体" pitchFamily="49" charset="-122"/>
                <a:cs typeface="Arial" pitchFamily="34" charset="0"/>
              </a:rPr>
              <a:t>Science </a:t>
            </a:r>
            <a:r>
              <a:rPr lang="en-US" altLang="zh-CN" sz="1800" dirty="0" smtClean="0">
                <a:latin typeface="+mn-lt"/>
                <a:ea typeface="黑体" pitchFamily="49" charset="-122"/>
                <a:cs typeface="Arial" pitchFamily="34" charset="0"/>
              </a:rPr>
              <a:t>2</a:t>
            </a:r>
            <a:r>
              <a:rPr lang="zh-CN" altLang="zh-CN" sz="1800" dirty="0" smtClean="0">
                <a:latin typeface="+mn-lt"/>
                <a:ea typeface="黑体" pitchFamily="49" charset="-122"/>
                <a:cs typeface="Arial" pitchFamily="34" charset="0"/>
              </a:rPr>
              <a:t>篇</a:t>
            </a:r>
            <a:r>
              <a:rPr lang="en-US" altLang="zh-CN" sz="1800" dirty="0">
                <a:latin typeface="+mn-lt"/>
                <a:ea typeface="黑体" pitchFamily="49" charset="-122"/>
                <a:cs typeface="Arial" pitchFamily="34" charset="0"/>
              </a:rPr>
              <a:t>, </a:t>
            </a:r>
            <a:r>
              <a:rPr lang="en-US" altLang="zh-CN" sz="1800" b="1" i="1" dirty="0">
                <a:latin typeface="+mn-lt"/>
                <a:ea typeface="黑体" pitchFamily="49" charset="-122"/>
                <a:cs typeface="Arial" pitchFamily="34" charset="0"/>
              </a:rPr>
              <a:t>Nature </a:t>
            </a:r>
            <a:r>
              <a:rPr lang="zh-CN" altLang="en-US" sz="1800" dirty="0">
                <a:latin typeface="+mn-lt"/>
                <a:ea typeface="黑体" pitchFamily="49" charset="-122"/>
                <a:cs typeface="Arial" pitchFamily="34" charset="0"/>
              </a:rPr>
              <a:t>子刊</a:t>
            </a:r>
            <a:r>
              <a:rPr lang="en-US" altLang="zh-CN" sz="1800" dirty="0">
                <a:latin typeface="+mn-lt"/>
                <a:ea typeface="黑体" pitchFamily="49" charset="-122"/>
                <a:cs typeface="Arial" pitchFamily="34" charset="0"/>
              </a:rPr>
              <a:t>4</a:t>
            </a:r>
            <a:r>
              <a:rPr lang="zh-CN" altLang="zh-CN" sz="1800" dirty="0">
                <a:latin typeface="+mn-lt"/>
                <a:ea typeface="黑体" pitchFamily="49" charset="-122"/>
                <a:cs typeface="Arial" pitchFamily="34" charset="0"/>
              </a:rPr>
              <a:t>篇</a:t>
            </a:r>
            <a:r>
              <a:rPr lang="zh-CN" altLang="en-US" sz="1800" dirty="0">
                <a:latin typeface="+mn-lt"/>
                <a:ea typeface="黑体" pitchFamily="49" charset="-122"/>
                <a:cs typeface="Arial" pitchFamily="34" charset="0"/>
              </a:rPr>
              <a:t>。</a:t>
            </a:r>
          </a:p>
        </p:txBody>
      </p:sp>
      <p:sp>
        <p:nvSpPr>
          <p:cNvPr id="18439" name="Rectangle 2"/>
          <p:cNvSpPr>
            <a:spLocks noGrp="1" noChangeArrowheads="1"/>
          </p:cNvSpPr>
          <p:nvPr>
            <p:ph type="title"/>
          </p:nvPr>
        </p:nvSpPr>
        <p:spPr>
          <a:xfrm>
            <a:off x="467544" y="44624"/>
            <a:ext cx="8229600" cy="636587"/>
          </a:xfrm>
        </p:spPr>
        <p:txBody>
          <a:bodyPr/>
          <a:lstStyle/>
          <a:p>
            <a:pPr eaLnBrk="1" hangingPunct="1"/>
            <a:r>
              <a:rPr lang="zh-CN" altLang="en-US" sz="3200" dirty="0" smtClean="0">
                <a:ea typeface="黑体" pitchFamily="49" charset="-122"/>
                <a:sym typeface="Times New Roman" pitchFamily="18" charset="0"/>
              </a:rPr>
              <a:t>江颖简介</a:t>
            </a:r>
          </a:p>
        </p:txBody>
      </p:sp>
      <p:pic>
        <p:nvPicPr>
          <p:cNvPr id="4098" name="Picture 2" descr="D:\Work\Projects\Water\paper\IETS\submitted to Science\Reports\figures\实验测量示意图.png"/>
          <p:cNvPicPr>
            <a:picLocks noChangeAspect="1" noChangeArrowheads="1"/>
          </p:cNvPicPr>
          <p:nvPr/>
        </p:nvPicPr>
        <p:blipFill>
          <a:blip r:embed="rId4" cstate="print"/>
          <a:srcRect/>
          <a:stretch>
            <a:fillRect/>
          </a:stretch>
        </p:blipFill>
        <p:spPr bwMode="auto">
          <a:xfrm>
            <a:off x="179512" y="5085184"/>
            <a:ext cx="2304256" cy="1296144"/>
          </a:xfrm>
          <a:prstGeom prst="rect">
            <a:avLst/>
          </a:prstGeom>
          <a:noFill/>
        </p:spPr>
      </p:pic>
      <p:pic>
        <p:nvPicPr>
          <p:cNvPr id="13" name="Picture 6" descr="cover story_v8"/>
          <p:cNvPicPr>
            <a:picLocks noChangeAspect="1" noChangeArrowheads="1"/>
          </p:cNvPicPr>
          <p:nvPr/>
        </p:nvPicPr>
        <p:blipFill>
          <a:blip r:embed="rId5" cstate="print"/>
          <a:srcRect/>
          <a:stretch>
            <a:fillRect/>
          </a:stretch>
        </p:blipFill>
        <p:spPr bwMode="auto">
          <a:xfrm>
            <a:off x="5364088" y="3323465"/>
            <a:ext cx="1666562" cy="2232248"/>
          </a:xfrm>
          <a:prstGeom prst="rect">
            <a:avLst/>
          </a:prstGeom>
          <a:noFill/>
        </p:spPr>
      </p:pic>
      <p:pic>
        <p:nvPicPr>
          <p:cNvPr id="15" name="Picture 4" descr="figure"/>
          <p:cNvPicPr>
            <a:picLocks noChangeAspect="1" noChangeArrowheads="1"/>
          </p:cNvPicPr>
          <p:nvPr/>
        </p:nvPicPr>
        <p:blipFill>
          <a:blip r:embed="rId6" cstate="print"/>
          <a:srcRect t="12672" b="39732"/>
          <a:stretch>
            <a:fillRect/>
          </a:stretch>
        </p:blipFill>
        <p:spPr bwMode="auto">
          <a:xfrm>
            <a:off x="2627784" y="3168258"/>
            <a:ext cx="2408854" cy="1412870"/>
          </a:xfrm>
          <a:prstGeom prst="rect">
            <a:avLst/>
          </a:prstGeom>
          <a:noFill/>
          <a:ln w="9525">
            <a:noFill/>
            <a:miter lim="800000"/>
            <a:headEnd/>
            <a:tailEnd/>
          </a:ln>
        </p:spPr>
      </p:pic>
      <p:pic>
        <p:nvPicPr>
          <p:cNvPr id="17" name="Picture 5"/>
          <p:cNvPicPr>
            <a:picLocks noChangeAspect="1" noChangeArrowheads="1"/>
          </p:cNvPicPr>
          <p:nvPr/>
        </p:nvPicPr>
        <p:blipFill>
          <a:blip r:embed="rId7" cstate="print"/>
          <a:srcRect/>
          <a:stretch>
            <a:fillRect/>
          </a:stretch>
        </p:blipFill>
        <p:spPr bwMode="auto">
          <a:xfrm>
            <a:off x="611560" y="3212976"/>
            <a:ext cx="1372056" cy="1368152"/>
          </a:xfrm>
          <a:prstGeom prst="rect">
            <a:avLst/>
          </a:prstGeom>
          <a:noFill/>
          <a:ln w="9525">
            <a:noFill/>
            <a:miter lim="800000"/>
            <a:headEnd/>
            <a:tailEnd/>
          </a:ln>
          <a:effectLst/>
        </p:spPr>
      </p:pic>
      <p:pic>
        <p:nvPicPr>
          <p:cNvPr id="20" name="Picture 2" descr="Fig1_v11_NP"/>
          <p:cNvPicPr>
            <a:picLocks noChangeAspect="1" noChangeArrowheads="1"/>
          </p:cNvPicPr>
          <p:nvPr/>
        </p:nvPicPr>
        <p:blipFill>
          <a:blip r:embed="rId8" cstate="print"/>
          <a:srcRect l="2147" t="36592" b="13214"/>
          <a:stretch>
            <a:fillRect/>
          </a:stretch>
        </p:blipFill>
        <p:spPr bwMode="auto">
          <a:xfrm>
            <a:off x="2699792" y="5085184"/>
            <a:ext cx="2382618" cy="1440160"/>
          </a:xfrm>
          <a:prstGeom prst="rect">
            <a:avLst/>
          </a:prstGeom>
          <a:noFill/>
          <a:ln w="9525">
            <a:noFill/>
            <a:miter lim="800000"/>
            <a:headEnd/>
            <a:tailEnd/>
          </a:ln>
        </p:spPr>
      </p:pic>
      <p:pic>
        <p:nvPicPr>
          <p:cNvPr id="21" name="Picture 7"/>
          <p:cNvPicPr>
            <a:picLocks noChangeAspect="1" noChangeArrowheads="1"/>
          </p:cNvPicPr>
          <p:nvPr/>
        </p:nvPicPr>
        <p:blipFill>
          <a:blip r:embed="rId9" cstate="print"/>
          <a:srcRect l="3792" r="47000"/>
          <a:stretch>
            <a:fillRect/>
          </a:stretch>
        </p:blipFill>
        <p:spPr bwMode="auto">
          <a:xfrm>
            <a:off x="7211178" y="3284984"/>
            <a:ext cx="1763688" cy="2198721"/>
          </a:xfrm>
          <a:prstGeom prst="rect">
            <a:avLst/>
          </a:prstGeom>
          <a:noFill/>
          <a:ln w="9525">
            <a:noFill/>
            <a:miter lim="800000"/>
            <a:headEnd/>
            <a:tailEnd/>
          </a:ln>
        </p:spPr>
      </p:pic>
      <p:sp>
        <p:nvSpPr>
          <p:cNvPr id="27" name="TextBox 26"/>
          <p:cNvSpPr txBox="1"/>
          <p:nvPr/>
        </p:nvSpPr>
        <p:spPr>
          <a:xfrm>
            <a:off x="406464" y="4581128"/>
            <a:ext cx="1789272"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二维近藤晶格</a:t>
            </a:r>
            <a:endParaRPr lang="zh-CN" altLang="en-US" sz="1200" dirty="0">
              <a:latin typeface="华文细黑" pitchFamily="2" charset="-122"/>
              <a:ea typeface="华文细黑" pitchFamily="2" charset="-122"/>
            </a:endParaRPr>
          </a:p>
        </p:txBody>
      </p:sp>
      <p:sp>
        <p:nvSpPr>
          <p:cNvPr id="28" name="TextBox 27"/>
          <p:cNvSpPr txBox="1"/>
          <p:nvPr/>
        </p:nvSpPr>
        <p:spPr>
          <a:xfrm>
            <a:off x="395536" y="6392361"/>
            <a:ext cx="1943161"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水的核量子效应</a:t>
            </a:r>
            <a:endParaRPr lang="zh-CN" altLang="en-US" sz="1200" dirty="0">
              <a:latin typeface="华文细黑" pitchFamily="2" charset="-122"/>
              <a:ea typeface="华文细黑" pitchFamily="2" charset="-122"/>
            </a:endParaRPr>
          </a:p>
        </p:txBody>
      </p:sp>
      <p:sp>
        <p:nvSpPr>
          <p:cNvPr id="29" name="TextBox 28"/>
          <p:cNvSpPr txBox="1"/>
          <p:nvPr/>
        </p:nvSpPr>
        <p:spPr>
          <a:xfrm>
            <a:off x="2501058" y="4592161"/>
            <a:ext cx="2719014"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Materials: </a:t>
            </a:r>
            <a:r>
              <a:rPr lang="zh-CN" altLang="en-US" sz="1200" dirty="0" smtClean="0">
                <a:latin typeface="华文细黑" pitchFamily="2" charset="-122"/>
                <a:ea typeface="华文细黑" pitchFamily="2" charset="-122"/>
              </a:rPr>
              <a:t>水的亚分子级成像</a:t>
            </a:r>
            <a:endParaRPr lang="zh-CN" altLang="en-US" sz="1200" dirty="0">
              <a:latin typeface="华文细黑" pitchFamily="2" charset="-122"/>
              <a:ea typeface="华文细黑" pitchFamily="2" charset="-122"/>
            </a:endParaRPr>
          </a:p>
        </p:txBody>
      </p:sp>
      <p:sp>
        <p:nvSpPr>
          <p:cNvPr id="30" name="TextBox 29"/>
          <p:cNvSpPr txBox="1"/>
          <p:nvPr/>
        </p:nvSpPr>
        <p:spPr>
          <a:xfrm>
            <a:off x="2699792" y="6525344"/>
            <a:ext cx="2565126"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Physics: </a:t>
            </a:r>
            <a:r>
              <a:rPr lang="zh-CN" altLang="en-US" sz="1200" dirty="0" smtClean="0">
                <a:latin typeface="华文细黑" pitchFamily="2" charset="-122"/>
                <a:ea typeface="华文细黑" pitchFamily="2" charset="-122"/>
              </a:rPr>
              <a:t>水的</a:t>
            </a:r>
            <a:r>
              <a:rPr lang="zh-CN" altLang="en-US" sz="1200" dirty="0">
                <a:latin typeface="华文细黑" pitchFamily="2" charset="-122"/>
                <a:ea typeface="华文细黑" pitchFamily="2" charset="-122"/>
              </a:rPr>
              <a:t>多</a:t>
            </a:r>
            <a:r>
              <a:rPr lang="zh-CN" altLang="en-US" sz="1200" dirty="0" smtClean="0">
                <a:latin typeface="华文细黑" pitchFamily="2" charset="-122"/>
                <a:ea typeface="华文细黑" pitchFamily="2" charset="-122"/>
              </a:rPr>
              <a:t>体</a:t>
            </a:r>
            <a:r>
              <a:rPr lang="zh-CN" altLang="en-US" sz="1200" dirty="0">
                <a:latin typeface="华文细黑" pitchFamily="2" charset="-122"/>
                <a:ea typeface="华文细黑" pitchFamily="2" charset="-122"/>
              </a:rPr>
              <a:t>量子</a:t>
            </a:r>
            <a:r>
              <a:rPr lang="zh-CN" altLang="en-US" sz="1200" dirty="0" smtClean="0">
                <a:latin typeface="华文细黑" pitchFamily="2" charset="-122"/>
                <a:ea typeface="华文细黑" pitchFamily="2" charset="-122"/>
              </a:rPr>
              <a:t>隧穿</a:t>
            </a:r>
            <a:endParaRPr lang="zh-CN" altLang="en-US" sz="1200" dirty="0">
              <a:latin typeface="华文细黑" pitchFamily="2" charset="-122"/>
              <a:ea typeface="华文细黑" pitchFamily="2" charset="-122"/>
            </a:endParaRPr>
          </a:p>
        </p:txBody>
      </p:sp>
      <p:sp>
        <p:nvSpPr>
          <p:cNvPr id="31" name="TextBox 30"/>
          <p:cNvSpPr txBox="1"/>
          <p:nvPr/>
        </p:nvSpPr>
        <p:spPr>
          <a:xfrm>
            <a:off x="5446474" y="5598104"/>
            <a:ext cx="1550424"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Chemistry: </a:t>
            </a:r>
          </a:p>
          <a:p>
            <a:pPr algn="ctr"/>
            <a:r>
              <a:rPr lang="zh-CN" altLang="en-US" sz="1200" dirty="0" smtClean="0">
                <a:latin typeface="华文细黑" pitchFamily="2" charset="-122"/>
                <a:ea typeface="华文细黑" pitchFamily="2" charset="-122"/>
              </a:rPr>
              <a:t>单分子操控</a:t>
            </a:r>
            <a:endParaRPr lang="zh-CN" altLang="en-US" sz="1200" dirty="0">
              <a:latin typeface="华文细黑" pitchFamily="2" charset="-122"/>
              <a:ea typeface="华文细黑" pitchFamily="2" charset="-122"/>
            </a:endParaRPr>
          </a:p>
        </p:txBody>
      </p:sp>
      <p:sp>
        <p:nvSpPr>
          <p:cNvPr id="32" name="TextBox 31"/>
          <p:cNvSpPr txBox="1"/>
          <p:nvPr/>
        </p:nvSpPr>
        <p:spPr>
          <a:xfrm>
            <a:off x="7030650" y="5598104"/>
            <a:ext cx="2092239"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Communications: </a:t>
            </a:r>
          </a:p>
          <a:p>
            <a:pPr algn="ctr"/>
            <a:r>
              <a:rPr lang="zh-CN" altLang="en-US" sz="1200" dirty="0" smtClean="0">
                <a:latin typeface="华文细黑" pitchFamily="2" charset="-122"/>
                <a:ea typeface="华文细黑" pitchFamily="2" charset="-122"/>
              </a:rPr>
              <a:t>新型二维冰</a:t>
            </a:r>
            <a:endParaRPr lang="zh-CN" altLang="en-US" sz="1200" dirty="0">
              <a:latin typeface="华文细黑" pitchFamily="2" charset="-122"/>
              <a:ea typeface="华文细黑" pitchFamily="2" charset="-122"/>
            </a:endParaRPr>
          </a:p>
        </p:txBody>
      </p:sp>
      <p:sp>
        <p:nvSpPr>
          <p:cNvPr id="37" name="TextBox 36"/>
          <p:cNvSpPr txBox="1"/>
          <p:nvPr/>
        </p:nvSpPr>
        <p:spPr>
          <a:xfrm>
            <a:off x="5292080" y="6237312"/>
            <a:ext cx="3779912" cy="33855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sz="1600" b="1" dirty="0" smtClean="0">
                <a:solidFill>
                  <a:schemeClr val="bg1"/>
                </a:solidFill>
              </a:rPr>
              <a:t>Explore the quantum world </a:t>
            </a:r>
            <a:r>
              <a:rPr lang="en-US" altLang="zh-CN" sz="1600" b="1" dirty="0" smtClean="0">
                <a:solidFill>
                  <a:schemeClr val="bg1"/>
                </a:solidFill>
              </a:rPr>
              <a:t>on surface!</a:t>
            </a:r>
            <a:endParaRPr lang="zh-CN" altLang="en-US" sz="16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395288" y="404813"/>
            <a:ext cx="4341812" cy="5759450"/>
          </a:xfrm>
          <a:prstGeom prst="rect">
            <a:avLst/>
          </a:prstGeom>
          <a:noFill/>
          <a:ln w="9525">
            <a:noFill/>
            <a:miter lim="800000"/>
            <a:headEnd/>
            <a:tailEnd/>
          </a:ln>
        </p:spPr>
      </p:pic>
      <p:pic>
        <p:nvPicPr>
          <p:cNvPr id="29699" name="Picture 4" descr="langmuir_postcard"/>
          <p:cNvPicPr>
            <a:picLocks noChangeAspect="1" noChangeArrowheads="1"/>
          </p:cNvPicPr>
          <p:nvPr/>
        </p:nvPicPr>
        <p:blipFill>
          <a:blip r:embed="rId4"/>
          <a:srcRect/>
          <a:stretch>
            <a:fillRect/>
          </a:stretch>
        </p:blipFill>
        <p:spPr bwMode="auto">
          <a:xfrm>
            <a:off x="5867400" y="784225"/>
            <a:ext cx="1730375" cy="2447925"/>
          </a:xfrm>
          <a:prstGeom prst="rect">
            <a:avLst/>
          </a:prstGeom>
          <a:noFill/>
          <a:ln w="9525">
            <a:noFill/>
            <a:miter lim="800000"/>
            <a:headEnd/>
            <a:tailEnd/>
          </a:ln>
        </p:spPr>
      </p:pic>
      <p:sp>
        <p:nvSpPr>
          <p:cNvPr id="29700" name="Rectangle 6"/>
          <p:cNvSpPr>
            <a:spLocks noChangeArrowheads="1"/>
          </p:cNvSpPr>
          <p:nvPr/>
        </p:nvSpPr>
        <p:spPr bwMode="auto">
          <a:xfrm>
            <a:off x="5148263" y="3519488"/>
            <a:ext cx="3240087" cy="701675"/>
          </a:xfrm>
          <a:prstGeom prst="rect">
            <a:avLst/>
          </a:prstGeom>
          <a:noFill/>
          <a:ln w="9525">
            <a:noFill/>
            <a:miter lim="800000"/>
            <a:headEnd/>
            <a:tailEnd/>
          </a:ln>
        </p:spPr>
        <p:txBody>
          <a:bodyPr>
            <a:spAutoFit/>
          </a:bodyPr>
          <a:lstStyle/>
          <a:p>
            <a:pPr>
              <a:spcBef>
                <a:spcPct val="50000"/>
              </a:spcBef>
            </a:pPr>
            <a:r>
              <a:rPr lang="en-US" altLang="zh-CN"/>
              <a:t>The Nobel Prize in Chemistry 1932 - </a:t>
            </a:r>
            <a:r>
              <a:rPr lang="en-US" altLang="zh-CN" b="1">
                <a:solidFill>
                  <a:srgbClr val="006600"/>
                </a:solidFill>
              </a:rPr>
              <a:t>Irving Langmuir</a:t>
            </a:r>
          </a:p>
        </p:txBody>
      </p:sp>
      <p:sp>
        <p:nvSpPr>
          <p:cNvPr id="29701" name="Rectangle 8"/>
          <p:cNvSpPr>
            <a:spLocks noChangeArrowheads="1"/>
          </p:cNvSpPr>
          <p:nvPr/>
        </p:nvSpPr>
        <p:spPr bwMode="auto">
          <a:xfrm>
            <a:off x="5041900" y="4743450"/>
            <a:ext cx="3778250" cy="701675"/>
          </a:xfrm>
          <a:prstGeom prst="rect">
            <a:avLst/>
          </a:prstGeom>
          <a:noFill/>
          <a:ln w="9525">
            <a:noFill/>
            <a:miter lim="800000"/>
            <a:headEnd/>
            <a:tailEnd/>
          </a:ln>
        </p:spPr>
        <p:txBody>
          <a:bodyPr>
            <a:spAutoFit/>
          </a:bodyPr>
          <a:lstStyle/>
          <a:p>
            <a:r>
              <a:rPr lang="en-US" altLang="zh-CN" b="1">
                <a:solidFill>
                  <a:srgbClr val="FF3300"/>
                </a:solidFill>
              </a:rPr>
              <a:t>Recognition of surface science as a significant research discipline</a:t>
            </a:r>
            <a:endParaRPr lang="zh-CN" altLang="en-US" b="1">
              <a:solidFill>
                <a:srgbClr val="FF33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0723"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1905</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爱因斯坦</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：光电效应理论（</a:t>
            </a:r>
            <a:r>
              <a:rPr lang="en-US" altLang="zh-CN" sz="2400" b="1">
                <a:solidFill>
                  <a:schemeClr val="accent2"/>
                </a:solidFill>
                <a:latin typeface="宋体" pitchFamily="2" charset="-122"/>
              </a:rPr>
              <a:t>1921</a:t>
            </a:r>
            <a:r>
              <a:rPr lang="zh-CN" altLang="en-US" sz="2400" b="1">
                <a:solidFill>
                  <a:schemeClr val="accent2"/>
                </a:solidFill>
                <a:latin typeface="宋体" pitchFamily="2" charset="-122"/>
              </a:rPr>
              <a:t>年获诺贝尔奖</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，导致了表面科学的量子理论的出现。</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1747" name="Text Box 3"/>
          <p:cNvSpPr txBox="1">
            <a:spLocks noChangeArrowheads="1"/>
          </p:cNvSpPr>
          <p:nvPr/>
        </p:nvSpPr>
        <p:spPr bwMode="auto">
          <a:xfrm>
            <a:off x="611188" y="765175"/>
            <a:ext cx="7921625" cy="496252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b="1">
                <a:solidFill>
                  <a:schemeClr val="accent2"/>
                </a:solidFill>
                <a:latin typeface="宋体" pitchFamily="2" charset="-122"/>
                <a:sym typeface="Wingdings 2" pitchFamily="18" charset="2"/>
              </a:rPr>
              <a:t></a:t>
            </a:r>
            <a:r>
              <a:rPr lang="en-US" altLang="zh-CN" b="1">
                <a:solidFill>
                  <a:schemeClr val="accent2"/>
                </a:solidFill>
                <a:latin typeface="宋体" pitchFamily="2" charset="-122"/>
              </a:rPr>
              <a:t> </a:t>
            </a:r>
            <a:r>
              <a:rPr lang="en-US" altLang="zh-CN" sz="2400" b="1">
                <a:solidFill>
                  <a:schemeClr val="accent2"/>
                </a:solidFill>
                <a:latin typeface="宋体" pitchFamily="2" charset="-122"/>
              </a:rPr>
              <a:t>1930</a:t>
            </a:r>
            <a:r>
              <a:rPr lang="zh-CN" altLang="en-US" sz="2400" b="1">
                <a:solidFill>
                  <a:schemeClr val="accent2"/>
                </a:solidFill>
                <a:latin typeface="宋体" pitchFamily="2" charset="-122"/>
              </a:rPr>
              <a:t>年代</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概念和理论</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：表面电子态</a:t>
            </a:r>
            <a:r>
              <a:rPr lang="en-US" altLang="zh-CN" sz="2400" b="1">
                <a:solidFill>
                  <a:schemeClr val="accent2"/>
                </a:solidFill>
                <a:latin typeface="宋体" pitchFamily="2" charset="-122"/>
              </a:rPr>
              <a:t>(Tamm,Shockley</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、物理吸附和化学吸附</a:t>
            </a:r>
            <a:r>
              <a:rPr lang="en-US" altLang="zh-CN" sz="2400" b="1">
                <a:solidFill>
                  <a:schemeClr val="accent2"/>
                </a:solidFill>
                <a:latin typeface="宋体" pitchFamily="2" charset="-122"/>
              </a:rPr>
              <a:t>(Lennard-Jones</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、金属</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半导体界面理论</a:t>
            </a:r>
            <a:r>
              <a:rPr lang="en-US" altLang="zh-CN" sz="2400" b="1">
                <a:solidFill>
                  <a:schemeClr val="accent2"/>
                </a:solidFill>
                <a:latin typeface="宋体" pitchFamily="2" charset="-122"/>
              </a:rPr>
              <a:t>(Bardeen,Schottky,Mott</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endParaRPr lang="zh-CN" altLang="en-US" sz="2400">
              <a:latin typeface="黑体" pitchFamily="49" charset="-122"/>
              <a:ea typeface="黑体" pitchFamily="49" charset="-122"/>
            </a:endParaRPr>
          </a:p>
        </p:txBody>
      </p:sp>
      <p:sp>
        <p:nvSpPr>
          <p:cNvPr id="21508" name="Text Box 4"/>
          <p:cNvSpPr txBox="1">
            <a:spLocks noChangeArrowheads="1"/>
          </p:cNvSpPr>
          <p:nvPr/>
        </p:nvSpPr>
        <p:spPr bwMode="auto">
          <a:xfrm>
            <a:off x="2233613" y="6021388"/>
            <a:ext cx="4779962" cy="457200"/>
          </a:xfrm>
          <a:prstGeom prst="rect">
            <a:avLst/>
          </a:prstGeom>
          <a:noFill/>
          <a:ln w="9525">
            <a:noFill/>
            <a:miter lim="800000"/>
            <a:headEnd/>
            <a:tailEnd/>
          </a:ln>
        </p:spPr>
        <p:txBody>
          <a:bodyPr wrap="none">
            <a:spAutoFit/>
          </a:bodyPr>
          <a:lstStyle/>
          <a:p>
            <a:r>
              <a:rPr lang="zh-CN" altLang="en-US" sz="2400" b="1">
                <a:solidFill>
                  <a:srgbClr val="FF3300"/>
                </a:solidFill>
              </a:rPr>
              <a:t>然而，实验研究却一直停步不前！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720975" y="185738"/>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2771" name="Text Box 5"/>
          <p:cNvSpPr txBox="1">
            <a:spLocks noChangeArrowheads="1"/>
          </p:cNvSpPr>
          <p:nvPr/>
        </p:nvSpPr>
        <p:spPr bwMode="auto">
          <a:xfrm>
            <a:off x="611188" y="1052513"/>
            <a:ext cx="7705725" cy="4595812"/>
          </a:xfrm>
          <a:prstGeom prst="rect">
            <a:avLst/>
          </a:prstGeom>
          <a:noFill/>
          <a:ln w="9525">
            <a:noFill/>
            <a:miter lim="800000"/>
            <a:headEnd/>
            <a:tailEnd/>
          </a:ln>
        </p:spPr>
        <p:txBody>
          <a:bodyPr>
            <a:spAutoFit/>
          </a:bodyPr>
          <a:lstStyle/>
          <a:p>
            <a:pPr marL="381000" indent="-381000" algn="l"/>
            <a:r>
              <a:rPr lang="zh-CN" altLang="en-US" sz="2800" u="sng">
                <a:solidFill>
                  <a:srgbClr val="FF3300"/>
                </a:solidFill>
                <a:latin typeface="黑体" pitchFamily="49" charset="-122"/>
                <a:ea typeface="黑体" pitchFamily="49" charset="-122"/>
              </a:rPr>
              <a:t>近代表面科学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技术发展</a:t>
            </a:r>
            <a:r>
              <a:rPr lang="zh-CN" altLang="en-US" sz="3200">
                <a:solidFill>
                  <a:srgbClr val="000066"/>
                </a:solidFill>
                <a:latin typeface="楷体_GB2312" pitchFamily="49" charset="-122"/>
                <a:ea typeface="楷体_GB2312" pitchFamily="49" charset="-122"/>
              </a:rPr>
              <a:t> </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r>
              <a:rPr lang="en-US" altLang="zh-CN" sz="2800">
                <a:solidFill>
                  <a:srgbClr val="000066"/>
                </a:solidFill>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r>
              <a:rPr lang="en-US" altLang="zh-CN" sz="2800">
                <a:solidFill>
                  <a:srgbClr val="000066"/>
                </a:solidFill>
                <a:latin typeface="黑体" pitchFamily="49" charset="-122"/>
                <a:ea typeface="黑体" pitchFamily="49" charset="-122"/>
              </a:rPr>
              <a:t>)</a:t>
            </a:r>
          </a:p>
          <a:p>
            <a:pPr marL="381000" indent="-381000" algn="l"/>
            <a:endParaRPr lang="zh-CN" altLang="en-US" sz="2400">
              <a:solidFill>
                <a:srgbClr val="000066"/>
              </a:solidFill>
              <a:latin typeface="楷体_GB2312" pitchFamily="49" charset="-122"/>
              <a:ea typeface="楷体_GB2312" pitchFamily="49" charset="-122"/>
            </a:endParaRPr>
          </a:p>
          <a:p>
            <a:pPr marL="381000" indent="-381000" algn="l">
              <a:buFont typeface="Wingdings" pitchFamily="2" charset="2"/>
              <a:buChar char="l"/>
            </a:pPr>
            <a:r>
              <a:rPr lang="en-US" altLang="zh-CN" sz="2400">
                <a:latin typeface="楷体_GB2312" pitchFamily="49" charset="-122"/>
                <a:ea typeface="楷体_GB2312" pitchFamily="49" charset="-122"/>
              </a:rPr>
              <a:t>1960</a:t>
            </a:r>
            <a:r>
              <a:rPr lang="zh-CN" altLang="en-US" sz="2400">
                <a:latin typeface="楷体_GB2312" pitchFamily="49" charset="-122"/>
                <a:ea typeface="楷体_GB2312" pitchFamily="49" charset="-122"/>
              </a:rPr>
              <a:t>年代：分子束外延</a:t>
            </a:r>
            <a:r>
              <a:rPr lang="en-US" altLang="zh-CN" sz="2400">
                <a:latin typeface="楷体_GB2312" pitchFamily="49" charset="-122"/>
                <a:ea typeface="楷体_GB2312" pitchFamily="49" charset="-122"/>
              </a:rPr>
              <a:t>(MBE)</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年：光电子能谱</a:t>
            </a:r>
            <a:r>
              <a:rPr lang="en-US" altLang="zh-CN" sz="2400">
                <a:latin typeface="楷体_GB2312" pitchFamily="49" charset="-122"/>
                <a:ea typeface="楷体_GB2312" pitchFamily="49" charset="-122"/>
              </a:rPr>
              <a:t>(PES) </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年：俄歇电子能谱</a:t>
            </a:r>
            <a:r>
              <a:rPr lang="en-US" altLang="zh-CN" sz="2400">
                <a:latin typeface="楷体_GB2312" pitchFamily="49" charset="-122"/>
                <a:ea typeface="楷体_GB2312" pitchFamily="49" charset="-122"/>
              </a:rPr>
              <a:t>(AES)</a:t>
            </a:r>
          </a:p>
          <a:p>
            <a:pPr marL="381000" indent="-381000" algn="l">
              <a:buFont typeface="Wingdings" pitchFamily="2" charset="2"/>
              <a:buChar char="l"/>
            </a:pPr>
            <a:r>
              <a:rPr lang="en-US" altLang="zh-CN" sz="2400">
                <a:latin typeface="楷体_GB2312" pitchFamily="49" charset="-122"/>
                <a:ea typeface="楷体_GB2312" pitchFamily="49" charset="-122"/>
              </a:rPr>
              <a:t>1970</a:t>
            </a:r>
            <a:r>
              <a:rPr lang="zh-CN" altLang="en-US" sz="2400">
                <a:latin typeface="楷体_GB2312" pitchFamily="49" charset="-122"/>
                <a:ea typeface="楷体_GB2312" pitchFamily="49" charset="-122"/>
              </a:rPr>
              <a:t>年代：超高真空技术的成熟：法兰－铜垫圈－不锈钢系统代替玻璃系统。涡轮分子泵、溅射离子泵的出现，超高真空（</a:t>
            </a:r>
            <a:r>
              <a:rPr lang="en-US" altLang="zh-CN" sz="2400">
                <a:latin typeface="楷体_GB2312" pitchFamily="49" charset="-122"/>
                <a:ea typeface="楷体_GB2312" pitchFamily="49" charset="-122"/>
              </a:rPr>
              <a:t>10</a:t>
            </a:r>
            <a:r>
              <a:rPr lang="en-US" altLang="zh-CN" sz="2400" baseline="30000">
                <a:latin typeface="楷体_GB2312" pitchFamily="49" charset="-122"/>
                <a:ea typeface="楷体_GB2312" pitchFamily="49" charset="-122"/>
              </a:rPr>
              <a:t>-10</a:t>
            </a:r>
            <a:r>
              <a:rPr lang="en-US" altLang="zh-CN" sz="2400">
                <a:latin typeface="楷体_GB2312" pitchFamily="49" charset="-122"/>
                <a:ea typeface="楷体_GB2312" pitchFamily="49" charset="-122"/>
              </a:rPr>
              <a:t>Torr</a:t>
            </a:r>
            <a:r>
              <a:rPr lang="zh-CN" altLang="en-US" sz="2400">
                <a:latin typeface="楷体_GB2312" pitchFamily="49" charset="-122"/>
                <a:ea typeface="楷体_GB2312" pitchFamily="49" charset="-122"/>
              </a:rPr>
              <a:t>）成为可能。</a:t>
            </a:r>
          </a:p>
          <a:p>
            <a:pPr marL="381000" indent="-381000" algn="l">
              <a:buFont typeface="Wingdings" pitchFamily="2" charset="2"/>
              <a:buChar char="l"/>
            </a:pPr>
            <a:r>
              <a:rPr lang="en-US" altLang="zh-CN" sz="2400">
                <a:latin typeface="楷体_GB2312" pitchFamily="49" charset="-122"/>
                <a:ea typeface="楷体_GB2312" pitchFamily="49" charset="-122"/>
              </a:rPr>
              <a:t>1980</a:t>
            </a:r>
            <a:r>
              <a:rPr lang="zh-CN" altLang="en-US" sz="2400">
                <a:latin typeface="楷体_GB2312" pitchFamily="49" charset="-122"/>
                <a:ea typeface="楷体_GB2312" pitchFamily="49" charset="-122"/>
              </a:rPr>
              <a:t>年代：高分辨电子能力损失谱</a:t>
            </a:r>
            <a:r>
              <a:rPr lang="en-US" altLang="zh-CN" sz="2400">
                <a:latin typeface="楷体_GB2312" pitchFamily="49" charset="-122"/>
                <a:ea typeface="楷体_GB2312" pitchFamily="49" charset="-122"/>
              </a:rPr>
              <a:t>(HREELS)</a:t>
            </a:r>
          </a:p>
          <a:p>
            <a:pPr marL="381000" indent="-381000" algn="l">
              <a:buFont typeface="Wingdings" pitchFamily="2" charset="2"/>
              <a:buChar char="l"/>
            </a:pPr>
            <a:r>
              <a:rPr lang="en-US" altLang="zh-CN" sz="2400">
                <a:latin typeface="楷体_GB2312" pitchFamily="49" charset="-122"/>
                <a:ea typeface="楷体_GB2312" pitchFamily="49" charset="-122"/>
              </a:rPr>
              <a:t>1981</a:t>
            </a:r>
            <a:r>
              <a:rPr lang="zh-CN" altLang="en-US" sz="2400">
                <a:latin typeface="楷体_GB2312" pitchFamily="49" charset="-122"/>
                <a:ea typeface="楷体_GB2312" pitchFamily="49" charset="-122"/>
              </a:rPr>
              <a:t>年：扫描隧道显微镜</a:t>
            </a:r>
            <a:r>
              <a:rPr lang="en-US" altLang="zh-CN" sz="2400">
                <a:latin typeface="楷体_GB2312" pitchFamily="49" charset="-122"/>
                <a:ea typeface="楷体_GB2312" pitchFamily="49" charset="-122"/>
              </a:rPr>
              <a:t>(STM)-</a:t>
            </a:r>
            <a:r>
              <a:rPr lang="zh-CN" altLang="en-US" sz="2400">
                <a:latin typeface="楷体_GB2312" pitchFamily="49" charset="-122"/>
                <a:ea typeface="楷体_GB2312" pitchFamily="49" charset="-122"/>
              </a:rPr>
              <a:t>划时代的表面技术</a:t>
            </a:r>
          </a:p>
          <a:p>
            <a:pPr marL="381000" indent="-381000" algn="l">
              <a:buFont typeface="Wingdings" pitchFamily="2" charset="2"/>
              <a:buChar char="l"/>
            </a:pPr>
            <a:r>
              <a:rPr lang="en-US" altLang="zh-CN" sz="2400">
                <a:latin typeface="楷体_GB2312" pitchFamily="49" charset="-122"/>
                <a:ea typeface="楷体_GB2312" pitchFamily="49" charset="-122"/>
              </a:rPr>
              <a:t>1984</a:t>
            </a:r>
            <a:r>
              <a:rPr lang="zh-CN" altLang="en-US" sz="2400">
                <a:latin typeface="楷体_GB2312" pitchFamily="49" charset="-122"/>
                <a:ea typeface="楷体_GB2312" pitchFamily="49" charset="-122"/>
              </a:rPr>
              <a:t>年：原子力显微镜</a:t>
            </a:r>
            <a:r>
              <a:rPr lang="en-US" altLang="zh-CN" sz="2400">
                <a:latin typeface="楷体_GB2312" pitchFamily="49" charset="-122"/>
                <a:ea typeface="楷体_GB2312" pitchFamily="49" charset="-122"/>
              </a:rPr>
              <a:t>(AFM)</a:t>
            </a:r>
          </a:p>
          <a:p>
            <a:pPr marL="381000" indent="-381000" algn="l">
              <a:buFont typeface="Wingdings" pitchFamily="2" charset="2"/>
              <a:buChar char="l"/>
            </a:pPr>
            <a:r>
              <a:rPr lang="en-US" altLang="zh-CN" sz="2400">
                <a:latin typeface="楷体_GB2312" pitchFamily="49" charset="-122"/>
                <a:ea typeface="楷体_GB2312" pitchFamily="49" charset="-122"/>
              </a:rPr>
              <a:t>1990</a:t>
            </a:r>
            <a:r>
              <a:rPr lang="zh-CN" altLang="en-US" sz="2400">
                <a:latin typeface="楷体_GB2312" pitchFamily="49" charset="-122"/>
                <a:ea typeface="楷体_GB2312" pitchFamily="49" charset="-122"/>
              </a:rPr>
              <a:t>年代：高速数字计算机的发明和发展</a:t>
            </a:r>
          </a:p>
        </p:txBody>
      </p:sp>
      <p:sp>
        <p:nvSpPr>
          <p:cNvPr id="22532" name="Text Box 4"/>
          <p:cNvSpPr txBox="1">
            <a:spLocks noChangeArrowheads="1"/>
          </p:cNvSpPr>
          <p:nvPr/>
        </p:nvSpPr>
        <p:spPr bwMode="auto">
          <a:xfrm>
            <a:off x="1303338" y="5995988"/>
            <a:ext cx="6311900" cy="457200"/>
          </a:xfrm>
          <a:prstGeom prst="rect">
            <a:avLst/>
          </a:prstGeom>
          <a:noFill/>
          <a:ln w="9525">
            <a:noFill/>
            <a:miter lim="800000"/>
            <a:headEnd/>
            <a:tailEnd/>
          </a:ln>
        </p:spPr>
        <p:txBody>
          <a:bodyPr wrap="none">
            <a:spAutoFit/>
          </a:bodyPr>
          <a:lstStyle/>
          <a:p>
            <a:r>
              <a:rPr lang="zh-CN" altLang="en-US" sz="2400" b="1" i="1">
                <a:solidFill>
                  <a:srgbClr val="FF3300"/>
                </a:solidFill>
              </a:rPr>
              <a:t>技术的进步促进了表面科学研究的飞跃发展！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3795" name="Text Box 5"/>
          <p:cNvSpPr txBox="1">
            <a:spLocks noChangeArrowheads="1"/>
          </p:cNvSpPr>
          <p:nvPr/>
        </p:nvSpPr>
        <p:spPr bwMode="auto">
          <a:xfrm>
            <a:off x="611188" y="765175"/>
            <a:ext cx="7015162" cy="519113"/>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当代表面科学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爆发</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endParaRPr lang="zh-CN" altLang="en-US" sz="3200">
              <a:latin typeface="楷体_GB2312" pitchFamily="49" charset="-122"/>
              <a:ea typeface="楷体_GB2312" pitchFamily="49" charset="-122"/>
            </a:endParaRPr>
          </a:p>
        </p:txBody>
      </p:sp>
      <p:sp>
        <p:nvSpPr>
          <p:cNvPr id="23557" name="Rectangle 5"/>
          <p:cNvSpPr>
            <a:spLocks noChangeArrowheads="1"/>
          </p:cNvSpPr>
          <p:nvPr/>
        </p:nvSpPr>
        <p:spPr bwMode="auto">
          <a:xfrm>
            <a:off x="457200" y="1412875"/>
            <a:ext cx="8229600" cy="5157788"/>
          </a:xfrm>
          <a:prstGeom prst="rect">
            <a:avLst/>
          </a:prstGeom>
          <a:noFill/>
          <a:ln w="9525">
            <a:noFill/>
            <a:miter lim="800000"/>
            <a:headEnd/>
            <a:tailEnd/>
          </a:ln>
        </p:spPr>
        <p:txBody>
          <a:bodyPr/>
          <a:lstStyle/>
          <a:p>
            <a:pPr marL="342900" indent="-342900" algn="l">
              <a:spcBef>
                <a:spcPct val="20000"/>
              </a:spcBef>
              <a:buFontTx/>
              <a:buChar char="•"/>
            </a:pPr>
            <a:r>
              <a:rPr lang="zh-CN" altLang="en-US" sz="2400" b="1">
                <a:solidFill>
                  <a:schemeClr val="accent2"/>
                </a:solidFill>
              </a:rPr>
              <a:t>“大”</a:t>
            </a:r>
            <a:r>
              <a:rPr lang="zh-CN" altLang="en-US" sz="2400" b="1">
                <a:solidFill>
                  <a:schemeClr val="accent2"/>
                </a:solidFill>
                <a:sym typeface="Symbol" pitchFamily="18" charset="2"/>
              </a:rPr>
              <a:t></a:t>
            </a:r>
            <a:r>
              <a:rPr lang="zh-CN" altLang="en-US" sz="2400" b="1">
                <a:solidFill>
                  <a:schemeClr val="accent2"/>
                </a:solidFill>
              </a:rPr>
              <a:t>“小”</a:t>
            </a:r>
          </a:p>
          <a:p>
            <a:pPr marL="742950" lvl="1" indent="-285750" algn="l">
              <a:spcBef>
                <a:spcPct val="20000"/>
              </a:spcBef>
              <a:buFontTx/>
              <a:buChar char="•"/>
            </a:pPr>
            <a:r>
              <a:rPr lang="zh-CN" altLang="en-US" sz="2400"/>
              <a:t>表面科学</a:t>
            </a:r>
            <a:r>
              <a:rPr lang="zh-CN" altLang="en-US" sz="2400">
                <a:sym typeface="Symbol" pitchFamily="18" charset="2"/>
              </a:rPr>
              <a:t></a:t>
            </a:r>
            <a:r>
              <a:rPr lang="zh-CN" altLang="en-US" sz="2400"/>
              <a:t>纳米科学</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“宏观”</a:t>
            </a:r>
            <a:r>
              <a:rPr lang="zh-CN" altLang="en-US" sz="2400" b="1">
                <a:solidFill>
                  <a:schemeClr val="accent2"/>
                </a:solidFill>
                <a:sym typeface="Symbol" pitchFamily="18" charset="2"/>
              </a:rPr>
              <a:t> “</a:t>
            </a:r>
            <a:r>
              <a:rPr lang="zh-CN" altLang="en-US" sz="2400" b="1">
                <a:solidFill>
                  <a:schemeClr val="accent2"/>
                </a:solidFill>
              </a:rPr>
              <a:t>微观”</a:t>
            </a:r>
            <a:r>
              <a:rPr lang="zh-CN" altLang="en-US" sz="2400"/>
              <a:t> （实验技术和理论模拟）</a:t>
            </a:r>
          </a:p>
          <a:p>
            <a:pPr marL="742950" lvl="1" indent="-285750" algn="l">
              <a:spcBef>
                <a:spcPct val="20000"/>
              </a:spcBef>
              <a:buFontTx/>
              <a:buChar char="•"/>
            </a:pPr>
            <a:r>
              <a:rPr lang="zh-CN" altLang="en-US" sz="2400"/>
              <a:t>单原子</a:t>
            </a:r>
            <a:r>
              <a:rPr lang="en-US" altLang="zh-CN" sz="2400"/>
              <a:t>/</a:t>
            </a:r>
            <a:r>
              <a:rPr lang="zh-CN" altLang="en-US" sz="2400"/>
              <a:t>单分子层面的物理和技术成为主流</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“简单” </a:t>
            </a:r>
            <a:r>
              <a:rPr lang="zh-CN" altLang="en-US" sz="2400" b="1">
                <a:solidFill>
                  <a:schemeClr val="accent2"/>
                </a:solidFill>
                <a:sym typeface="Symbol" pitchFamily="18" charset="2"/>
              </a:rPr>
              <a:t></a:t>
            </a:r>
            <a:r>
              <a:rPr lang="zh-CN" altLang="en-US" sz="2400" b="1">
                <a:solidFill>
                  <a:schemeClr val="accent2"/>
                </a:solidFill>
              </a:rPr>
              <a:t>“复杂”</a:t>
            </a:r>
          </a:p>
          <a:p>
            <a:pPr marL="742950" lvl="1" indent="-285750" algn="l">
              <a:spcBef>
                <a:spcPct val="20000"/>
              </a:spcBef>
              <a:buFontTx/>
              <a:buChar char="•"/>
            </a:pPr>
            <a:r>
              <a:rPr lang="zh-CN" altLang="en-US" sz="2400"/>
              <a:t>从简单金属、半导体到新型复杂材料的表面性质研究</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“单一” </a:t>
            </a:r>
            <a:r>
              <a:rPr lang="zh-CN" altLang="en-US" sz="2400" b="1">
                <a:solidFill>
                  <a:schemeClr val="accent2"/>
                </a:solidFill>
                <a:sym typeface="Symbol" pitchFamily="18" charset="2"/>
              </a:rPr>
              <a:t></a:t>
            </a:r>
            <a:r>
              <a:rPr lang="zh-CN" altLang="en-US" sz="2400" b="1">
                <a:solidFill>
                  <a:schemeClr val="accent2"/>
                </a:solidFill>
              </a:rPr>
              <a:t>“多重”</a:t>
            </a:r>
          </a:p>
          <a:p>
            <a:pPr marL="742950" lvl="1" indent="-285750" algn="l">
              <a:spcBef>
                <a:spcPct val="20000"/>
              </a:spcBef>
              <a:buFontTx/>
              <a:buChar char="•"/>
            </a:pPr>
            <a:r>
              <a:rPr lang="zh-CN" altLang="en-US" sz="2400"/>
              <a:t>振动</a:t>
            </a:r>
            <a:r>
              <a:rPr lang="en-US" altLang="zh-CN" sz="2400"/>
              <a:t>/</a:t>
            </a:r>
            <a:r>
              <a:rPr lang="zh-CN" altLang="en-US" sz="2400"/>
              <a:t>电子</a:t>
            </a:r>
            <a:r>
              <a:rPr lang="en-US" altLang="zh-CN" sz="2400"/>
              <a:t>/</a:t>
            </a:r>
            <a:r>
              <a:rPr lang="zh-CN" altLang="en-US" sz="2400"/>
              <a:t>自旋</a:t>
            </a:r>
            <a:r>
              <a:rPr lang="en-US" altLang="zh-CN" sz="2400"/>
              <a:t>/</a:t>
            </a:r>
            <a:r>
              <a:rPr lang="zh-CN" altLang="en-US" sz="2400"/>
              <a:t>光学</a:t>
            </a:r>
            <a:r>
              <a:rPr lang="en-US" altLang="zh-CN" sz="2400"/>
              <a:t>/</a:t>
            </a:r>
            <a:r>
              <a:rPr lang="zh-CN" altLang="en-US" sz="2400"/>
              <a:t>化学识别多种自由度的结合，催生了丰富的纳米</a:t>
            </a:r>
            <a:r>
              <a:rPr lang="en-US" altLang="zh-CN" sz="2400"/>
              <a:t>/</a:t>
            </a:r>
            <a:r>
              <a:rPr lang="zh-CN" altLang="en-US" sz="2400"/>
              <a:t>表面现象和物理</a:t>
            </a:r>
            <a:br>
              <a:rPr lang="zh-CN" altLang="en-US" sz="2400"/>
            </a:b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blinds(horizontal)">
                                      <p:cBhvr>
                                        <p:cTn id="7" dur="500"/>
                                        <p:tgtEl>
                                          <p:spTgt spid="2355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557">
                                            <p:txEl>
                                              <p:pRg st="1" end="1"/>
                                            </p:txEl>
                                          </p:spTgt>
                                        </p:tgtEl>
                                        <p:attrNameLst>
                                          <p:attrName>style.visibility</p:attrName>
                                        </p:attrNameLst>
                                      </p:cBhvr>
                                      <p:to>
                                        <p:strVal val="visible"/>
                                      </p:to>
                                    </p:set>
                                    <p:animEffect transition="in" filter="blinds(horizontal)">
                                      <p:cBhvr>
                                        <p:cTn id="10" dur="500"/>
                                        <p:tgtEl>
                                          <p:spTgt spid="2355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557">
                                            <p:txEl>
                                              <p:pRg st="3" end="3"/>
                                            </p:txEl>
                                          </p:spTgt>
                                        </p:tgtEl>
                                        <p:attrNameLst>
                                          <p:attrName>style.visibility</p:attrName>
                                        </p:attrNameLst>
                                      </p:cBhvr>
                                      <p:to>
                                        <p:strVal val="visible"/>
                                      </p:to>
                                    </p:set>
                                    <p:animEffect transition="in" filter="blinds(horizontal)">
                                      <p:cBhvr>
                                        <p:cTn id="15" dur="500"/>
                                        <p:tgtEl>
                                          <p:spTgt spid="2355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3557">
                                            <p:txEl>
                                              <p:pRg st="4" end="4"/>
                                            </p:txEl>
                                          </p:spTgt>
                                        </p:tgtEl>
                                        <p:attrNameLst>
                                          <p:attrName>style.visibility</p:attrName>
                                        </p:attrNameLst>
                                      </p:cBhvr>
                                      <p:to>
                                        <p:strVal val="visible"/>
                                      </p:to>
                                    </p:set>
                                    <p:animEffect transition="in" filter="blinds(horizontal)">
                                      <p:cBhvr>
                                        <p:cTn id="18" dur="500"/>
                                        <p:tgtEl>
                                          <p:spTgt spid="2355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3557">
                                            <p:txEl>
                                              <p:pRg st="6" end="6"/>
                                            </p:txEl>
                                          </p:spTgt>
                                        </p:tgtEl>
                                        <p:attrNameLst>
                                          <p:attrName>style.visibility</p:attrName>
                                        </p:attrNameLst>
                                      </p:cBhvr>
                                      <p:to>
                                        <p:strVal val="visible"/>
                                      </p:to>
                                    </p:set>
                                    <p:animEffect transition="in" filter="blinds(horizontal)">
                                      <p:cBhvr>
                                        <p:cTn id="23" dur="500"/>
                                        <p:tgtEl>
                                          <p:spTgt spid="2355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3557">
                                            <p:txEl>
                                              <p:pRg st="7" end="7"/>
                                            </p:txEl>
                                          </p:spTgt>
                                        </p:tgtEl>
                                        <p:attrNameLst>
                                          <p:attrName>style.visibility</p:attrName>
                                        </p:attrNameLst>
                                      </p:cBhvr>
                                      <p:to>
                                        <p:strVal val="visible"/>
                                      </p:to>
                                    </p:set>
                                    <p:animEffect transition="in" filter="blinds(horizontal)">
                                      <p:cBhvr>
                                        <p:cTn id="26" dur="500"/>
                                        <p:tgtEl>
                                          <p:spTgt spid="2355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3557">
                                            <p:txEl>
                                              <p:pRg st="9" end="9"/>
                                            </p:txEl>
                                          </p:spTgt>
                                        </p:tgtEl>
                                        <p:attrNameLst>
                                          <p:attrName>style.visibility</p:attrName>
                                        </p:attrNameLst>
                                      </p:cBhvr>
                                      <p:to>
                                        <p:strVal val="visible"/>
                                      </p:to>
                                    </p:set>
                                    <p:animEffect transition="in" filter="blinds(horizontal)">
                                      <p:cBhvr>
                                        <p:cTn id="31" dur="500"/>
                                        <p:tgtEl>
                                          <p:spTgt spid="2355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3557">
                                            <p:txEl>
                                              <p:pRg st="10" end="10"/>
                                            </p:txEl>
                                          </p:spTgt>
                                        </p:tgtEl>
                                        <p:attrNameLst>
                                          <p:attrName>style.visibility</p:attrName>
                                        </p:attrNameLst>
                                      </p:cBhvr>
                                      <p:to>
                                        <p:strVal val="visible"/>
                                      </p:to>
                                    </p:set>
                                    <p:animEffect transition="in" filter="blinds(horizontal)">
                                      <p:cBhvr>
                                        <p:cTn id="34" dur="500"/>
                                        <p:tgtEl>
                                          <p:spTgt spid="2355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23913" y="838200"/>
            <a:ext cx="7924800" cy="701675"/>
          </a:xfrm>
          <a:prstGeom prst="rect">
            <a:avLst/>
          </a:prstGeom>
          <a:noFill/>
          <a:ln w="9525">
            <a:noFill/>
            <a:miter lim="800000"/>
            <a:headEnd/>
            <a:tailEnd/>
          </a:ln>
        </p:spPr>
        <p:txBody>
          <a:bodyPr>
            <a:spAutoFit/>
          </a:bodyPr>
          <a:lstStyle/>
          <a:p>
            <a:pPr algn="l"/>
            <a:r>
              <a:rPr lang="zh-CN" altLang="en-US" sz="4000">
                <a:solidFill>
                  <a:srgbClr val="000066"/>
                </a:solidFill>
                <a:ea typeface="隶书" pitchFamily="49" charset="-122"/>
              </a:rPr>
              <a:t>表面物理发展的三个阶段</a:t>
            </a:r>
          </a:p>
        </p:txBody>
      </p:sp>
      <p:sp>
        <p:nvSpPr>
          <p:cNvPr id="34819" name="Text Box 3"/>
          <p:cNvSpPr txBox="1">
            <a:spLocks noChangeArrowheads="1"/>
          </p:cNvSpPr>
          <p:nvPr/>
        </p:nvSpPr>
        <p:spPr bwMode="auto">
          <a:xfrm>
            <a:off x="468313" y="1752600"/>
            <a:ext cx="8423275" cy="3935413"/>
          </a:xfrm>
          <a:prstGeom prst="rect">
            <a:avLst/>
          </a:prstGeom>
          <a:noFill/>
          <a:ln w="9525">
            <a:noFill/>
            <a:miter lim="800000"/>
            <a:headEnd/>
            <a:tailEnd/>
          </a:ln>
        </p:spPr>
        <p:txBody>
          <a:bodyPr wrap="none">
            <a:spAutoFit/>
          </a:bodyPr>
          <a:lstStyle/>
          <a:p>
            <a:pPr algn="l"/>
            <a:r>
              <a:rPr lang="zh-CN" altLang="en-US" sz="2800" b="1">
                <a:latin typeface="楷体_GB2312" pitchFamily="49" charset="-122"/>
                <a:ea typeface="楷体_GB2312" pitchFamily="49" charset="-122"/>
              </a:rPr>
              <a:t>1. 结构+成份</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--了解过程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Macro - Micro - Atomic level</a:t>
            </a:r>
            <a:r>
              <a:rPr lang="en-US" altLang="zh-CN" sz="2800" b="1">
                <a:solidFill>
                  <a:srgbClr val="000066"/>
                </a:solidFill>
                <a:latin typeface="楷体_GB2312" pitchFamily="49" charset="-122"/>
                <a:ea typeface="楷体_GB2312" pitchFamily="49" charset="-122"/>
              </a:rPr>
              <a:t>	</a:t>
            </a:r>
          </a:p>
          <a:p>
            <a:pPr algn="l"/>
            <a:endParaRPr lang="en-US" altLang="zh-CN" sz="2800" b="1">
              <a:solidFill>
                <a:srgbClr val="000066"/>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2. </a:t>
            </a:r>
            <a:r>
              <a:rPr lang="zh-CN" altLang="en-US" sz="2800" b="1">
                <a:latin typeface="楷体_GB2312" pitchFamily="49" charset="-122"/>
                <a:ea typeface="楷体_GB2312" pitchFamily="49" charset="-122"/>
              </a:rPr>
              <a:t>表面动力学过程</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--操纵过程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Growth dynamics</a:t>
            </a:r>
            <a:r>
              <a:rPr lang="en-US" altLang="zh-CN" sz="2400" b="1">
                <a:solidFill>
                  <a:srgbClr val="E2ECE0"/>
                </a:solidFill>
                <a:latin typeface="Arial" pitchFamily="34" charset="0"/>
                <a:ea typeface="楷体_GB2312" pitchFamily="49" charset="-122"/>
              </a:rPr>
              <a:t> </a:t>
            </a:r>
            <a:endParaRPr lang="en-US" altLang="zh-CN" sz="2800" b="1">
              <a:solidFill>
                <a:srgbClr val="E2ECE0"/>
              </a:solidFill>
              <a:latin typeface="楷体_GB2312" pitchFamily="49" charset="-122"/>
              <a:ea typeface="楷体_GB2312" pitchFamily="49" charset="-122"/>
            </a:endParaRPr>
          </a:p>
          <a:p>
            <a:pPr algn="l"/>
            <a:endParaRPr lang="en-US" altLang="zh-CN" sz="2800" b="1">
              <a:solidFill>
                <a:srgbClr val="E2ECE0"/>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3. </a:t>
            </a:r>
            <a:r>
              <a:rPr lang="zh-CN" altLang="en-US" sz="2800" b="1">
                <a:latin typeface="楷体_GB2312" pitchFamily="49" charset="-122"/>
                <a:ea typeface="楷体_GB2312" pitchFamily="49" charset="-122"/>
              </a:rPr>
              <a:t>通过表面问题解决物理本质问题</a:t>
            </a:r>
            <a:r>
              <a:rPr lang="zh-CN" altLang="en-US" sz="2800" b="1">
                <a:solidFill>
                  <a:srgbClr val="990000"/>
                </a:solidFill>
                <a:latin typeface="楷体_GB2312" pitchFamily="49" charset="-122"/>
                <a:ea typeface="楷体_GB2312" pitchFamily="49" charset="-122"/>
              </a:rPr>
              <a:t>--发展过程</a:t>
            </a:r>
          </a:p>
          <a:p>
            <a:pPr algn="l">
              <a:buFont typeface="Symbol" pitchFamily="18" charset="2"/>
              <a:buNone/>
            </a:pPr>
            <a:r>
              <a:rPr lang="zh-CN" altLang="en-US" sz="2800" b="1">
                <a:solidFill>
                  <a:srgbClr val="E2ECE0"/>
                </a:solidFill>
                <a:latin typeface="楷体_GB2312" pitchFamily="49" charset="-122"/>
                <a:ea typeface="楷体_GB2312" pitchFamily="49" charset="-122"/>
              </a:rPr>
              <a:t>   </a:t>
            </a:r>
            <a:endParaRPr lang="zh-CN" altLang="en-US" sz="2800" b="1">
              <a:latin typeface="楷体_GB2312" pitchFamily="49" charset="-122"/>
              <a:ea typeface="楷体_GB2312" pitchFamily="49" charset="-122"/>
            </a:endParaRPr>
          </a:p>
          <a:p>
            <a:pPr algn="l">
              <a:buFont typeface="Symbol" pitchFamily="18" charset="2"/>
              <a:buNone/>
            </a:pPr>
            <a:r>
              <a:rPr lang="zh-CN" altLang="en-US" sz="2800" b="1">
                <a:latin typeface="楷体_GB2312" pitchFamily="49" charset="-122"/>
                <a:ea typeface="楷体_GB2312" pitchFamily="49" charset="-122"/>
              </a:rPr>
              <a:t>   </a:t>
            </a:r>
            <a:r>
              <a:rPr lang="en-US" altLang="zh-CN" sz="2400" b="1">
                <a:latin typeface="Arial" pitchFamily="34" charset="0"/>
                <a:ea typeface="楷体_GB2312" pitchFamily="49" charset="-122"/>
              </a:rPr>
              <a:t>For example,</a:t>
            </a:r>
            <a:r>
              <a:rPr lang="en-US" altLang="zh-CN" sz="2400" b="1">
                <a:latin typeface="楷体_GB2312" pitchFamily="49" charset="-122"/>
                <a:ea typeface="楷体_GB2312" pitchFamily="49" charset="-122"/>
              </a:rPr>
              <a:t> </a:t>
            </a:r>
            <a:r>
              <a:rPr lang="zh-CN" altLang="en-US" sz="2400" b="1">
                <a:latin typeface="楷体_GB2312" pitchFamily="49" charset="-122"/>
                <a:ea typeface="楷体_GB2312" pitchFamily="49" charset="-122"/>
              </a:rPr>
              <a:t>角分辨光电子能谱</a:t>
            </a:r>
            <a:r>
              <a:rPr lang="en-US" altLang="zh-CN" sz="2400" b="1">
                <a:latin typeface="楷体_GB2312" pitchFamily="49" charset="-122"/>
                <a:ea typeface="楷体_GB2312" pitchFamily="49" charset="-122"/>
                <a:sym typeface="Symbol" pitchFamily="18" charset="2"/>
              </a:rPr>
              <a:t></a:t>
            </a:r>
            <a:r>
              <a:rPr lang="zh-CN" altLang="en-US" sz="2400" b="1">
                <a:latin typeface="楷体_GB2312" pitchFamily="49" charset="-122"/>
                <a:ea typeface="楷体_GB2312" pitchFamily="49" charset="-122"/>
                <a:sym typeface="Symbol" pitchFamily="18" charset="2"/>
              </a:rPr>
              <a:t>高温超导机理</a:t>
            </a:r>
            <a:r>
              <a:rPr lang="zh-CN" altLang="en-US" sz="2400" b="1">
                <a:latin typeface="楷体_GB2312" pitchFamily="49" charset="-122"/>
                <a:ea typeface="楷体_GB2312" pitchFamily="49" charset="-122"/>
              </a:rPr>
              <a:t>(</a:t>
            </a:r>
            <a:r>
              <a:rPr lang="en-US" altLang="zh-CN" sz="2400" b="1">
                <a:latin typeface="楷体_GB2312" pitchFamily="49" charset="-122"/>
                <a:ea typeface="楷体_GB2312" pitchFamily="49" charset="-122"/>
              </a:rPr>
              <a:t>s.d</a:t>
            </a:r>
            <a:r>
              <a:rPr lang="zh-CN" altLang="en-US" sz="2400" b="1">
                <a:latin typeface="楷体_GB2312" pitchFamily="49" charset="-122"/>
                <a:ea typeface="楷体_GB2312" pitchFamily="49" charset="-122"/>
              </a:rPr>
              <a:t>波)</a:t>
            </a:r>
            <a:endParaRPr lang="zh-CN" altLang="en-US" sz="2800" b="1">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a:t>
            </a:r>
            <a:r>
              <a:rPr lang="zh-CN" altLang="en-US" sz="2200" dirty="0" smtClean="0"/>
              <a:t>、单分子、小量子</a:t>
            </a:r>
            <a:r>
              <a:rPr lang="zh-CN" altLang="en-US" sz="2200" dirty="0" smtClean="0"/>
              <a:t>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a:t>
            </a:r>
            <a:r>
              <a:rPr lang="zh-CN" altLang="en-US" sz="2200" dirty="0" smtClean="0"/>
              <a:t>二维材料</a:t>
            </a:r>
            <a:r>
              <a:rPr lang="zh-CN" altLang="en-US" sz="2200" dirty="0" smtClean="0"/>
              <a:t>、低维强关联</a:t>
            </a:r>
            <a:r>
              <a:rPr lang="zh-CN" altLang="en-US" sz="2200" dirty="0" smtClean="0"/>
              <a:t>体系</a:t>
            </a:r>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极端条件下的仪器技术发展</a:t>
            </a:r>
          </a:p>
          <a:p>
            <a:pPr lvl="1" eaLnBrk="1" hangingPunct="1">
              <a:lnSpc>
                <a:spcPct val="80000"/>
              </a:lnSpc>
            </a:pPr>
            <a:r>
              <a:rPr lang="zh-CN" altLang="en-US" sz="2200" dirty="0" smtClean="0"/>
              <a:t>时间 </a:t>
            </a:r>
            <a:r>
              <a:rPr lang="en-US" altLang="zh-CN" sz="2200" dirty="0" smtClean="0"/>
              <a:t>(</a:t>
            </a:r>
            <a:r>
              <a:rPr lang="en-US" altLang="zh-CN" sz="2200" dirty="0" err="1" smtClean="0"/>
              <a:t>fs</a:t>
            </a:r>
            <a:r>
              <a:rPr lang="en-US" altLang="zh-CN" sz="2200" dirty="0" smtClean="0"/>
              <a:t>)</a:t>
            </a:r>
            <a:r>
              <a:rPr lang="zh-CN" altLang="en-US" sz="2200" dirty="0" smtClean="0"/>
              <a:t>、空间 </a:t>
            </a:r>
            <a:r>
              <a:rPr lang="en-US" altLang="zh-CN" sz="2200" dirty="0" smtClean="0"/>
              <a:t>(sub-</a:t>
            </a:r>
            <a:r>
              <a:rPr lang="en-US" altLang="zh-CN" sz="2200" dirty="0" err="1" smtClean="0">
                <a:cs typeface="Arial" pitchFamily="34" charset="0"/>
              </a:rPr>
              <a:t>Ångstrom</a:t>
            </a:r>
            <a:r>
              <a:rPr lang="en-US" altLang="zh-CN" sz="2200" dirty="0" smtClean="0">
                <a:cs typeface="Arial" pitchFamily="34" charset="0"/>
              </a:rPr>
              <a:t>)</a:t>
            </a:r>
            <a:r>
              <a:rPr lang="zh-CN" altLang="en-US" sz="2200" dirty="0" smtClean="0"/>
              <a:t>、能量 </a:t>
            </a:r>
            <a:r>
              <a:rPr lang="en-US" altLang="zh-CN" sz="2200" dirty="0" smtClean="0"/>
              <a:t>(sub-</a:t>
            </a:r>
            <a:r>
              <a:rPr lang="en-US" altLang="zh-CN" sz="2200" dirty="0" smtClean="0">
                <a:sym typeface="Symbol" pitchFamily="18" charset="2"/>
              </a:rPr>
              <a:t></a:t>
            </a:r>
            <a:r>
              <a:rPr lang="en-US" altLang="zh-CN" sz="2200" dirty="0" err="1" smtClean="0">
                <a:sym typeface="Symbol" pitchFamily="18" charset="2"/>
              </a:rPr>
              <a:t>eV</a:t>
            </a:r>
            <a:r>
              <a:rPr lang="en-US" altLang="zh-CN" sz="2200" dirty="0" smtClean="0"/>
              <a:t>)</a:t>
            </a:r>
            <a:r>
              <a:rPr lang="zh-CN" altLang="en-US" sz="2200" dirty="0" smtClean="0"/>
              <a:t>、温度 </a:t>
            </a:r>
            <a:r>
              <a:rPr lang="en-US" altLang="zh-CN" sz="2200" dirty="0" smtClean="0"/>
              <a:t>(sub-</a:t>
            </a:r>
            <a:r>
              <a:rPr lang="en-US" altLang="zh-CN" sz="2200" dirty="0" err="1" smtClean="0"/>
              <a:t>mK</a:t>
            </a:r>
            <a:r>
              <a:rPr lang="en-US" altLang="zh-CN" sz="2200" dirty="0" smtClean="0"/>
              <a:t>) </a:t>
            </a:r>
            <a:r>
              <a:rPr lang="zh-CN" altLang="en-US" sz="2200" dirty="0" smtClean="0"/>
              <a:t>、磁场 </a:t>
            </a:r>
            <a:r>
              <a:rPr lang="en-US" altLang="zh-CN" sz="2200" dirty="0" smtClean="0"/>
              <a:t>(&gt;20T)</a:t>
            </a:r>
            <a:r>
              <a:rPr lang="zh-CN" altLang="en-US" sz="2200" dirty="0" smtClean="0"/>
              <a:t>、高频 </a:t>
            </a:r>
            <a:r>
              <a:rPr lang="en-US" altLang="zh-CN" sz="2200" dirty="0" smtClean="0"/>
              <a:t>(&gt;500MHz)</a:t>
            </a:r>
            <a:endParaRPr lang="zh-CN" altLang="en-US" sz="2200" dirty="0" smtClean="0"/>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理论手段的发展</a:t>
            </a:r>
          </a:p>
          <a:p>
            <a:pPr lvl="1" eaLnBrk="1" hangingPunct="1">
              <a:lnSpc>
                <a:spcPct val="80000"/>
              </a:lnSpc>
            </a:pPr>
            <a:r>
              <a:rPr lang="zh-CN" altLang="en-US" sz="2200" dirty="0" smtClean="0"/>
              <a:t>第一性原理计算</a:t>
            </a:r>
            <a:r>
              <a:rPr lang="zh-CN" altLang="en-US" sz="2200" dirty="0" smtClean="0"/>
              <a:t>和分子动力学</a:t>
            </a:r>
            <a:r>
              <a:rPr lang="zh-CN" altLang="en-US" sz="2200" dirty="0" smtClean="0"/>
              <a:t>模拟：强关联、激发态、弱相互作用、</a:t>
            </a:r>
            <a:r>
              <a:rPr lang="zh-CN" altLang="en-US" sz="2200" dirty="0" smtClean="0"/>
              <a:t>原子核量子效应</a:t>
            </a:r>
            <a:r>
              <a:rPr lang="zh-CN" altLang="en-US" sz="2200" dirty="0" smtClean="0"/>
              <a:t>、大</a:t>
            </a:r>
            <a:r>
              <a:rPr lang="zh-CN" altLang="en-US" sz="2200" dirty="0" smtClean="0"/>
              <a:t>体系、大时间尺度</a:t>
            </a:r>
            <a:endParaRPr lang="zh-CN" altLang="en-US" sz="2200" dirty="0" smtClean="0"/>
          </a:p>
          <a:p>
            <a:pPr eaLnBrk="1" hangingPunct="1">
              <a:lnSpc>
                <a:spcPct val="80000"/>
              </a:lnSpc>
              <a:buFontTx/>
              <a:buNone/>
            </a:pPr>
            <a:endParaRPr lang="zh-CN" altLang="en-US" sz="2200" dirty="0" smtClean="0"/>
          </a:p>
          <a:p>
            <a:pPr eaLnBrk="1" hangingPunct="1">
              <a:lnSpc>
                <a:spcPct val="80000"/>
              </a:lnSpc>
            </a:pPr>
            <a:r>
              <a:rPr lang="zh-CN" altLang="en-US" sz="2200" b="1" dirty="0" smtClean="0">
                <a:solidFill>
                  <a:srgbClr val="000066"/>
                </a:solidFill>
              </a:rPr>
              <a:t>应用相关</a:t>
            </a:r>
          </a:p>
          <a:p>
            <a:pPr lvl="1" eaLnBrk="1" hangingPunct="1">
              <a:lnSpc>
                <a:spcPct val="80000"/>
              </a:lnSpc>
            </a:pPr>
            <a:r>
              <a:rPr lang="zh-CN" altLang="en-US" sz="2200" dirty="0" smtClean="0"/>
              <a:t>表面催化</a:t>
            </a:r>
            <a:r>
              <a:rPr lang="zh-CN" altLang="en-US" sz="2200" dirty="0" smtClean="0"/>
              <a:t>、表面自组装、太阳能电池</a:t>
            </a:r>
            <a:r>
              <a:rPr lang="zh-CN" altLang="en-US" sz="2200" dirty="0" smtClean="0"/>
              <a:t>、产氢和储氢、生命体系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blinds(horizontal)">
                                      <p:cBhvr>
                                        <p:cTn id="7" dur="500"/>
                                        <p:tgtEl>
                                          <p:spTgt spid="12902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9027">
                                            <p:txEl>
                                              <p:pRg st="1" end="1"/>
                                            </p:txEl>
                                          </p:spTgt>
                                        </p:tgtEl>
                                        <p:attrNameLst>
                                          <p:attrName>style.visibility</p:attrName>
                                        </p:attrNameLst>
                                      </p:cBhvr>
                                      <p:to>
                                        <p:strVal val="visible"/>
                                      </p:to>
                                    </p:set>
                                    <p:animEffect transition="in" filter="blinds(horizontal)">
                                      <p:cBhvr>
                                        <p:cTn id="10" dur="500"/>
                                        <p:tgtEl>
                                          <p:spTgt spid="1290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blinds(horizontal)">
                                      <p:cBhvr>
                                        <p:cTn id="15" dur="500"/>
                                        <p:tgtEl>
                                          <p:spTgt spid="12902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9027">
                                            <p:txEl>
                                              <p:pRg st="4" end="4"/>
                                            </p:txEl>
                                          </p:spTgt>
                                        </p:tgtEl>
                                        <p:attrNameLst>
                                          <p:attrName>style.visibility</p:attrName>
                                        </p:attrNameLst>
                                      </p:cBhvr>
                                      <p:to>
                                        <p:strVal val="visible"/>
                                      </p:to>
                                    </p:set>
                                    <p:animEffect transition="in" filter="blinds(horizontal)">
                                      <p:cBhvr>
                                        <p:cTn id="18" dur="500"/>
                                        <p:tgtEl>
                                          <p:spTgt spid="12902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blinds(horizontal)">
                                      <p:cBhvr>
                                        <p:cTn id="23" dur="500"/>
                                        <p:tgtEl>
                                          <p:spTgt spid="12902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blinds(horizontal)">
                                      <p:cBhvr>
                                        <p:cTn id="26" dur="500"/>
                                        <p:tgtEl>
                                          <p:spTgt spid="12902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29027">
                                            <p:txEl>
                                              <p:pRg st="9" end="9"/>
                                            </p:txEl>
                                          </p:spTgt>
                                        </p:tgtEl>
                                        <p:attrNameLst>
                                          <p:attrName>style.visibility</p:attrName>
                                        </p:attrNameLst>
                                      </p:cBhvr>
                                      <p:to>
                                        <p:strVal val="visible"/>
                                      </p:to>
                                    </p:set>
                                    <p:animEffect transition="in" filter="blinds(horizontal)">
                                      <p:cBhvr>
                                        <p:cTn id="31" dur="500"/>
                                        <p:tgtEl>
                                          <p:spTgt spid="12902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blinds(horizontal)">
                                      <p:cBhvr>
                                        <p:cTn id="34" dur="500"/>
                                        <p:tgtEl>
                                          <p:spTgt spid="12902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9027">
                                            <p:txEl>
                                              <p:pRg st="12" end="12"/>
                                            </p:txEl>
                                          </p:spTgt>
                                        </p:tgtEl>
                                        <p:attrNameLst>
                                          <p:attrName>style.visibility</p:attrName>
                                        </p:attrNameLst>
                                      </p:cBhvr>
                                      <p:to>
                                        <p:strVal val="visible"/>
                                      </p:to>
                                    </p:set>
                                    <p:animEffect transition="in" filter="blinds(horizontal)">
                                      <p:cBhvr>
                                        <p:cTn id="39" dur="500"/>
                                        <p:tgtEl>
                                          <p:spTgt spid="129027">
                                            <p:txEl>
                                              <p:pRg st="12" end="1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blinds(horizontal)">
                                      <p:cBhvr>
                                        <p:cTn id="42" dur="5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395413" y="436563"/>
          <a:ext cx="6618287" cy="4340225"/>
        </p:xfrm>
        <a:graphic>
          <a:graphicData uri="http://schemas.openxmlformats.org/presentationml/2006/ole">
            <p:oleObj spid="_x0000_s1026" name="Image" r:id="rId3" imgW="11365079" imgH="7453968" progId="">
              <p:embed/>
            </p:oleObj>
          </a:graphicData>
        </a:graphic>
      </p:graphicFrame>
      <p:sp>
        <p:nvSpPr>
          <p:cNvPr id="1027" name="Rectangle 3"/>
          <p:cNvSpPr>
            <a:spLocks noChangeArrowheads="1"/>
          </p:cNvSpPr>
          <p:nvPr/>
        </p:nvSpPr>
        <p:spPr bwMode="auto">
          <a:xfrm>
            <a:off x="1657350" y="4797425"/>
            <a:ext cx="6556375" cy="1920875"/>
          </a:xfrm>
          <a:prstGeom prst="rect">
            <a:avLst/>
          </a:prstGeom>
          <a:noFill/>
          <a:ln w="9525">
            <a:noFill/>
            <a:miter lim="800000"/>
            <a:headEnd/>
            <a:tailEnd/>
          </a:ln>
        </p:spPr>
        <p:txBody>
          <a:bodyPr>
            <a:spAutoFit/>
          </a:bodyPr>
          <a:lstStyle/>
          <a:p>
            <a:pPr algn="l"/>
            <a:r>
              <a:rPr kumimoji="0" lang="en-US" altLang="zh-CN">
                <a:latin typeface="Arial" pitchFamily="34" charset="0"/>
              </a:rPr>
              <a:t>Scanning Tunneling Microscope</a:t>
            </a:r>
          </a:p>
          <a:p>
            <a:pPr algn="l"/>
            <a:r>
              <a:rPr kumimoji="0" lang="en-US" altLang="zh-CN">
                <a:latin typeface="Arial" pitchFamily="34" charset="0"/>
              </a:rPr>
              <a:t>Invented by Gerd Binnig and Heinrich Rohrer in 1981</a:t>
            </a:r>
          </a:p>
          <a:p>
            <a:pPr algn="l"/>
            <a:r>
              <a:rPr kumimoji="0" lang="en-US" altLang="zh-CN">
                <a:latin typeface="Arial" pitchFamily="34" charset="0"/>
              </a:rPr>
              <a:t>IBM Research Division</a:t>
            </a:r>
          </a:p>
          <a:p>
            <a:pPr algn="l"/>
            <a:endParaRPr kumimoji="0" lang="en-US" altLang="zh-CN">
              <a:latin typeface="Arial" pitchFamily="34" charset="0"/>
            </a:endParaRPr>
          </a:p>
          <a:p>
            <a:pPr algn="l"/>
            <a:r>
              <a:rPr kumimoji="0" lang="en-US" altLang="zh-CN">
                <a:latin typeface="Arial" pitchFamily="34" charset="0"/>
              </a:rPr>
              <a:t>Atomic resolution images of surfaces</a:t>
            </a:r>
          </a:p>
          <a:p>
            <a:pPr algn="l"/>
            <a:r>
              <a:rPr kumimoji="0" lang="en-US" altLang="zh-CN">
                <a:latin typeface="Arial" pitchFamily="34" charset="0"/>
              </a:rPr>
              <a:t>1986 Nobel Prize in physics</a:t>
            </a:r>
          </a:p>
        </p:txBody>
      </p:sp>
      <p:pic>
        <p:nvPicPr>
          <p:cNvPr id="211972" name="Picture 4" descr="oldibmteam"/>
          <p:cNvPicPr>
            <a:picLocks noChangeAspect="1" noChangeArrowheads="1"/>
          </p:cNvPicPr>
          <p:nvPr/>
        </p:nvPicPr>
        <p:blipFill>
          <a:blip r:embed="rId4"/>
          <a:srcRect/>
          <a:stretch>
            <a:fillRect/>
          </a:stretch>
        </p:blipFill>
        <p:spPr bwMode="auto">
          <a:xfrm>
            <a:off x="1371600" y="438150"/>
            <a:ext cx="6900863" cy="4341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684213" y="333375"/>
            <a:ext cx="7721600" cy="519113"/>
          </a:xfrm>
          <a:prstGeom prst="rect">
            <a:avLst/>
          </a:prstGeom>
          <a:noFill/>
          <a:ln w="9525">
            <a:noFill/>
            <a:miter lim="800000"/>
            <a:headEnd/>
            <a:tailEnd/>
          </a:ln>
        </p:spPr>
        <p:txBody>
          <a:bodyPr>
            <a:spAutoFit/>
          </a:bodyPr>
          <a:lstStyle/>
          <a:p>
            <a:pPr algn="l"/>
            <a:r>
              <a:rPr lang="en-US" altLang="zh-CN" sz="2800" b="1">
                <a:solidFill>
                  <a:srgbClr val="000066"/>
                </a:solidFill>
                <a:latin typeface="Arial" pitchFamily="34" charset="0"/>
                <a:ea typeface="楷体_GB2312" pitchFamily="49" charset="-122"/>
              </a:rPr>
              <a:t>Scanning Tunneling Microscopy (STM)</a:t>
            </a:r>
          </a:p>
        </p:txBody>
      </p:sp>
      <p:pic>
        <p:nvPicPr>
          <p:cNvPr id="36867" name="Picture 6"/>
          <p:cNvPicPr>
            <a:picLocks noChangeAspect="1" noChangeArrowheads="1"/>
          </p:cNvPicPr>
          <p:nvPr/>
        </p:nvPicPr>
        <p:blipFill>
          <a:blip r:embed="rId2"/>
          <a:srcRect/>
          <a:stretch>
            <a:fillRect/>
          </a:stretch>
        </p:blipFill>
        <p:spPr bwMode="auto">
          <a:xfrm>
            <a:off x="755650" y="1125538"/>
            <a:ext cx="6334125" cy="3959225"/>
          </a:xfrm>
          <a:prstGeom prst="rect">
            <a:avLst/>
          </a:prstGeom>
          <a:noFill/>
          <a:ln w="9525">
            <a:noFill/>
            <a:miter lim="800000"/>
            <a:headEnd/>
            <a:tailEnd/>
          </a:ln>
        </p:spPr>
      </p:pic>
      <p:pic>
        <p:nvPicPr>
          <p:cNvPr id="539655" name="Picture 7"/>
          <p:cNvPicPr>
            <a:picLocks noChangeAspect="1" noChangeArrowheads="1"/>
          </p:cNvPicPr>
          <p:nvPr/>
        </p:nvPicPr>
        <p:blipFill>
          <a:blip r:embed="rId3"/>
          <a:srcRect/>
          <a:stretch>
            <a:fillRect/>
          </a:stretch>
        </p:blipFill>
        <p:spPr bwMode="auto">
          <a:xfrm>
            <a:off x="2268538" y="2060575"/>
            <a:ext cx="6334125" cy="3959225"/>
          </a:xfrm>
          <a:prstGeom prst="rect">
            <a:avLst/>
          </a:prstGeom>
          <a:noFill/>
          <a:ln w="9525">
            <a:noFill/>
            <a:miter lim="800000"/>
            <a:headEnd/>
            <a:tailEnd/>
          </a:ln>
        </p:spPr>
      </p:pic>
      <p:sp>
        <p:nvSpPr>
          <p:cNvPr id="36869" name="Rectangle 8"/>
          <p:cNvSpPr>
            <a:spLocks noChangeArrowheads="1"/>
          </p:cNvSpPr>
          <p:nvPr/>
        </p:nvSpPr>
        <p:spPr bwMode="auto">
          <a:xfrm>
            <a:off x="4427538" y="6381750"/>
            <a:ext cx="4332287" cy="304800"/>
          </a:xfrm>
          <a:prstGeom prst="rect">
            <a:avLst/>
          </a:prstGeom>
          <a:noFill/>
          <a:ln w="9525">
            <a:noFill/>
            <a:miter lim="800000"/>
            <a:headEnd/>
            <a:tailEnd/>
          </a:ln>
        </p:spPr>
        <p:txBody>
          <a:bodyPr wrap="none">
            <a:spAutoFit/>
          </a:bodyPr>
          <a:lstStyle/>
          <a:p>
            <a:pPr algn="l"/>
            <a:r>
              <a:rPr kumimoji="0" lang="en-US" altLang="zh-CN" sz="1400" i="1">
                <a:solidFill>
                  <a:srgbClr val="FF0000"/>
                </a:solidFill>
                <a:latin typeface="Arial" pitchFamily="34" charset="0"/>
              </a:rPr>
              <a:t>Binnig and Rohrer</a:t>
            </a:r>
            <a:r>
              <a:rPr kumimoji="0" lang="en-US" altLang="zh-CN" sz="1400" i="1">
                <a:latin typeface="Arial" pitchFamily="34" charset="0"/>
              </a:rPr>
              <a:t>, Rev. Mod. Phys. </a:t>
            </a:r>
            <a:r>
              <a:rPr kumimoji="0" lang="en-US" altLang="zh-CN" sz="1400" b="1" i="1">
                <a:latin typeface="Arial" pitchFamily="34" charset="0"/>
              </a:rPr>
              <a:t>71</a:t>
            </a:r>
            <a:r>
              <a:rPr kumimoji="0" lang="en-US" altLang="zh-CN" sz="1400" i="1">
                <a:latin typeface="Arial" pitchFamily="34" charset="0"/>
              </a:rPr>
              <a:t>, S324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5"/>
                                        </p:tgtEl>
                                        <p:attrNameLst>
                                          <p:attrName>style.visibility</p:attrName>
                                        </p:attrNameLst>
                                      </p:cBhvr>
                                      <p:to>
                                        <p:strVal val="visible"/>
                                      </p:to>
                                    </p:set>
                                    <p:animEffect transition="in" filter="blinds(horizontal)">
                                      <p:cBhvr>
                                        <p:cTn id="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M"/>
          <p:cNvPicPr>
            <a:picLocks noChangeAspect="1" noChangeArrowheads="1"/>
          </p:cNvPicPr>
          <p:nvPr/>
        </p:nvPicPr>
        <p:blipFill>
          <a:blip r:embed="rId2"/>
          <a:srcRect/>
          <a:stretch>
            <a:fillRect/>
          </a:stretch>
        </p:blipFill>
        <p:spPr bwMode="auto">
          <a:xfrm>
            <a:off x="6156325" y="3500438"/>
            <a:ext cx="1971675" cy="2160587"/>
          </a:xfrm>
          <a:prstGeom prst="rect">
            <a:avLst/>
          </a:prstGeom>
          <a:noFill/>
          <a:ln w="9525">
            <a:noFill/>
            <a:miter lim="800000"/>
            <a:headEnd/>
            <a:tailEnd/>
          </a:ln>
        </p:spPr>
      </p:pic>
      <p:pic>
        <p:nvPicPr>
          <p:cNvPr id="37891" name="Picture 3" descr="stm_principle"/>
          <p:cNvPicPr>
            <a:picLocks noChangeAspect="1" noChangeArrowheads="1"/>
          </p:cNvPicPr>
          <p:nvPr/>
        </p:nvPicPr>
        <p:blipFill>
          <a:blip r:embed="rId3"/>
          <a:srcRect/>
          <a:stretch>
            <a:fillRect/>
          </a:stretch>
        </p:blipFill>
        <p:spPr bwMode="auto">
          <a:xfrm>
            <a:off x="5680075" y="549275"/>
            <a:ext cx="2636838" cy="2736850"/>
          </a:xfrm>
          <a:prstGeom prst="rect">
            <a:avLst/>
          </a:prstGeom>
          <a:noFill/>
          <a:ln w="9525">
            <a:noFill/>
            <a:miter lim="800000"/>
            <a:headEnd/>
            <a:tailEnd/>
          </a:ln>
        </p:spPr>
      </p:pic>
      <p:sp>
        <p:nvSpPr>
          <p:cNvPr id="37892" name="Rectangle 4"/>
          <p:cNvSpPr>
            <a:spLocks noChangeArrowheads="1"/>
          </p:cNvSpPr>
          <p:nvPr/>
        </p:nvSpPr>
        <p:spPr bwMode="auto">
          <a:xfrm>
            <a:off x="457200" y="188913"/>
            <a:ext cx="8229600" cy="487362"/>
          </a:xfrm>
          <a:prstGeom prst="rect">
            <a:avLst/>
          </a:prstGeom>
          <a:noFill/>
          <a:ln w="9525">
            <a:noFill/>
            <a:miter lim="800000"/>
            <a:headEnd/>
            <a:tailEnd/>
          </a:ln>
        </p:spPr>
        <p:txBody>
          <a:bodyPr/>
          <a:lstStyle/>
          <a:p>
            <a:r>
              <a:rPr lang="zh-CN" altLang="en-US" sz="3600">
                <a:solidFill>
                  <a:schemeClr val="tx2"/>
                </a:solidFill>
              </a:rPr>
              <a:t>扫描隧道显微镜（</a:t>
            </a:r>
            <a:r>
              <a:rPr lang="en-US" altLang="zh-CN" sz="3600">
                <a:solidFill>
                  <a:schemeClr val="tx2"/>
                </a:solidFill>
              </a:rPr>
              <a:t>STM</a:t>
            </a:r>
            <a:r>
              <a:rPr lang="zh-CN" altLang="en-US" sz="3600">
                <a:solidFill>
                  <a:schemeClr val="tx2"/>
                </a:solidFill>
              </a:rPr>
              <a:t>）</a:t>
            </a:r>
          </a:p>
        </p:txBody>
      </p:sp>
      <p:sp>
        <p:nvSpPr>
          <p:cNvPr id="37893" name="Text Box 5"/>
          <p:cNvSpPr txBox="1">
            <a:spLocks noChangeArrowheads="1"/>
          </p:cNvSpPr>
          <p:nvPr/>
        </p:nvSpPr>
        <p:spPr bwMode="auto">
          <a:xfrm>
            <a:off x="5903913" y="3843338"/>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针尖</a:t>
            </a:r>
          </a:p>
        </p:txBody>
      </p:sp>
      <p:sp>
        <p:nvSpPr>
          <p:cNvPr id="37894" name="Text Box 6"/>
          <p:cNvSpPr txBox="1">
            <a:spLocks noChangeArrowheads="1"/>
          </p:cNvSpPr>
          <p:nvPr/>
        </p:nvSpPr>
        <p:spPr bwMode="auto">
          <a:xfrm>
            <a:off x="5616575" y="5281613"/>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样品</a:t>
            </a:r>
          </a:p>
        </p:txBody>
      </p:sp>
      <p:sp>
        <p:nvSpPr>
          <p:cNvPr id="37895" name="Text Box 7"/>
          <p:cNvSpPr txBox="1">
            <a:spLocks noChangeArrowheads="1"/>
          </p:cNvSpPr>
          <p:nvPr/>
        </p:nvSpPr>
        <p:spPr bwMode="auto">
          <a:xfrm>
            <a:off x="6124575" y="4797425"/>
            <a:ext cx="8953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隧穿电流</a:t>
            </a:r>
          </a:p>
        </p:txBody>
      </p:sp>
      <p:pic>
        <p:nvPicPr>
          <p:cNvPr id="37896" name="Picture 8" descr="STM-1"/>
          <p:cNvPicPr>
            <a:picLocks noChangeAspect="1" noChangeArrowheads="1"/>
          </p:cNvPicPr>
          <p:nvPr/>
        </p:nvPicPr>
        <p:blipFill>
          <a:blip r:embed="rId4"/>
          <a:srcRect/>
          <a:stretch>
            <a:fillRect/>
          </a:stretch>
        </p:blipFill>
        <p:spPr bwMode="auto">
          <a:xfrm>
            <a:off x="323850" y="1566863"/>
            <a:ext cx="4824413" cy="3949700"/>
          </a:xfrm>
          <a:prstGeom prst="rect">
            <a:avLst/>
          </a:prstGeom>
          <a:noFill/>
          <a:ln w="9525">
            <a:noFill/>
            <a:miter lim="800000"/>
            <a:headEnd/>
            <a:tailEnd/>
          </a:ln>
        </p:spPr>
      </p:pic>
      <p:sp>
        <p:nvSpPr>
          <p:cNvPr id="37897" name="Text Box 10"/>
          <p:cNvSpPr txBox="1">
            <a:spLocks noChangeArrowheads="1"/>
          </p:cNvSpPr>
          <p:nvPr/>
        </p:nvSpPr>
        <p:spPr bwMode="auto">
          <a:xfrm>
            <a:off x="1870075" y="5949950"/>
            <a:ext cx="5365750" cy="396875"/>
          </a:xfrm>
          <a:prstGeom prst="rect">
            <a:avLst/>
          </a:prstGeom>
          <a:solidFill>
            <a:schemeClr val="bg1"/>
          </a:solidFill>
          <a:ln w="9525">
            <a:noFill/>
            <a:miter lim="800000"/>
            <a:headEnd/>
            <a:tailEnd/>
          </a:ln>
        </p:spPr>
        <p:txBody>
          <a:bodyPr wrap="none">
            <a:spAutoFit/>
          </a:bodyPr>
          <a:lstStyle/>
          <a:p>
            <a:pPr algn="l"/>
            <a:r>
              <a:rPr kumimoji="0" lang="zh-CN" altLang="en-US" b="1">
                <a:solidFill>
                  <a:srgbClr val="FF0000"/>
                </a:solidFill>
                <a:latin typeface="Arial" pitchFamily="34" charset="0"/>
              </a:rPr>
              <a:t>原子级空间分辨，单分子</a:t>
            </a:r>
            <a:r>
              <a:rPr kumimoji="0" lang="en-US" altLang="zh-CN" b="1">
                <a:solidFill>
                  <a:srgbClr val="FF0000"/>
                </a:solidFill>
                <a:latin typeface="Arial" pitchFamily="34" charset="0"/>
              </a:rPr>
              <a:t>/</a:t>
            </a:r>
            <a:r>
              <a:rPr kumimoji="0" lang="zh-CN" altLang="en-US" b="1">
                <a:solidFill>
                  <a:srgbClr val="FF0000"/>
                </a:solidFill>
                <a:latin typeface="Arial" pitchFamily="34" charset="0"/>
              </a:rPr>
              <a:t>原子操纵，电子结构</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827088" y="1684338"/>
            <a:ext cx="7416800" cy="46640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专业基础课（比如表面物理学）：</a:t>
            </a:r>
            <a:endParaRPr lang="zh-CN" altLang="en-US" b="1"/>
          </a:p>
          <a:p>
            <a:pPr algn="l"/>
            <a:r>
              <a:rPr lang="zh-CN" altLang="en-US"/>
              <a:t>     </a:t>
            </a:r>
          </a:p>
          <a:p>
            <a:pPr algn="l"/>
            <a:r>
              <a:rPr lang="zh-CN" altLang="en-US"/>
              <a:t>    跳越性大，内容不够连续；题目来自实际研究，比较深，讲不透彻。我尝试向大家讲述一门和前沿课题紧密联系的研究型课程，除了教授基础知识外，将介绍相关的研究手段，并结合一些研究实例，</a:t>
            </a:r>
            <a:r>
              <a:rPr lang="zh-CN" altLang="en-US" b="1">
                <a:solidFill>
                  <a:srgbClr val="FF3300"/>
                </a:solidFill>
              </a:rPr>
              <a:t>试图展现给同学一个做研究的过程</a:t>
            </a:r>
            <a:r>
              <a:rPr lang="zh-CN" altLang="en-US"/>
              <a:t>，引导大家未来对表面物理</a:t>
            </a:r>
            <a:r>
              <a:rPr lang="en-US" altLang="zh-CN"/>
              <a:t>/</a:t>
            </a:r>
            <a:r>
              <a:rPr lang="zh-CN" altLang="en-US"/>
              <a:t>物理研究的兴趣，甚至是信心。</a:t>
            </a:r>
          </a:p>
          <a:p>
            <a:pPr algn="l"/>
            <a:endParaRPr lang="zh-CN" altLang="en-US"/>
          </a:p>
          <a:p>
            <a:pPr algn="l"/>
            <a:r>
              <a:rPr lang="zh-CN" altLang="en-US"/>
              <a:t>    本课程大致可以分为三个部分：第一部分教授表面基础理论，第二部分介绍表面物理研究的先进模拟和实验手段，最后会结合我自己的科研经历讲授一些实例，和大家分享做科研的完整过程，交流如何在实际的科研过程中运用书本中的知识。</a:t>
            </a:r>
            <a:endParaRPr lang="en-US" altLang="zh-CN"/>
          </a:p>
          <a:p>
            <a:pPr algn="l"/>
            <a:endParaRPr lang="zh-CN" altLang="en-US"/>
          </a:p>
          <a:p>
            <a:pPr algn="l"/>
            <a:r>
              <a:rPr lang="zh-CN" altLang="en-US"/>
              <a:t>    从这个角度看，这里讲授的一些问题，将来很可能发展成你们以后的研究题目，会进一步深入下去。</a:t>
            </a:r>
            <a:endParaRPr lang="zh-CN" altLang="en-US" b="1"/>
          </a:p>
        </p:txBody>
      </p:sp>
      <p:sp>
        <p:nvSpPr>
          <p:cNvPr id="12291" name="Rectangle 3"/>
          <p:cNvSpPr>
            <a:spLocks noChangeArrowheads="1"/>
          </p:cNvSpPr>
          <p:nvPr/>
        </p:nvSpPr>
        <p:spPr bwMode="auto">
          <a:xfrm>
            <a:off x="827088" y="692150"/>
            <a:ext cx="5886450" cy="7016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基础课（比如力学等）：</a:t>
            </a:r>
            <a:endParaRPr lang="zh-CN" altLang="en-US"/>
          </a:p>
          <a:p>
            <a:pPr algn="l"/>
            <a:r>
              <a:rPr lang="zh-CN" altLang="en-US"/>
              <a:t>    描述现象，建立模型，推导公式，解出答案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0850"/>
                                        </p:tgtEl>
                                        <p:attrNameLst>
                                          <p:attrName>style.visibility</p:attrName>
                                        </p:attrNameLst>
                                      </p:cBhvr>
                                      <p:to>
                                        <p:strVal val="visible"/>
                                      </p:to>
                                    </p:set>
                                    <p:animEffect transition="in" filter="dissolve">
                                      <p:cBhvr>
                                        <p:cTn id="7" dur="500"/>
                                        <p:tgtEl>
                                          <p:spTgt spid="59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580"/>
          <p:cNvPicPr>
            <a:picLocks noChangeAspect="1" noChangeArrowheads="1"/>
          </p:cNvPicPr>
          <p:nvPr/>
        </p:nvPicPr>
        <p:blipFill>
          <a:blip r:embed="rId3"/>
          <a:srcRect l="-1021" b="6122"/>
          <a:stretch>
            <a:fillRect/>
          </a:stretch>
        </p:blipFill>
        <p:spPr bwMode="auto">
          <a:xfrm>
            <a:off x="762000" y="838200"/>
            <a:ext cx="7543800" cy="5257800"/>
          </a:xfrm>
          <a:prstGeom prst="rect">
            <a:avLst/>
          </a:prstGeom>
          <a:noFill/>
          <a:ln w="9525">
            <a:noFill/>
            <a:miter lim="800000"/>
            <a:headEnd/>
            <a:tailEnd/>
          </a:ln>
        </p:spPr>
      </p:pic>
      <p:sp>
        <p:nvSpPr>
          <p:cNvPr id="38915" name="Rectangle 3"/>
          <p:cNvSpPr>
            <a:spLocks noGrp="1" noChangeArrowheads="1"/>
          </p:cNvSpPr>
          <p:nvPr>
            <p:ph type="title" idx="4294967295"/>
          </p:nvPr>
        </p:nvSpPr>
        <p:spPr bwMode="auto">
          <a:xfrm>
            <a:off x="457200" y="274638"/>
            <a:ext cx="8229600" cy="704850"/>
          </a:xfrm>
          <a:prstGeom prst="rect">
            <a:avLst/>
          </a:prstGeom>
          <a:noFill/>
          <a:ln>
            <a:miter lim="800000"/>
            <a:headEnd/>
            <a:tailEnd/>
          </a:ln>
        </p:spPr>
        <p:txBody>
          <a:bodyPr/>
          <a:lstStyle/>
          <a:p>
            <a:pPr eaLnBrk="1" hangingPunct="1"/>
            <a:r>
              <a:rPr lang="zh-CN" altLang="en-US" sz="2400" smtClean="0"/>
              <a:t>在美国搭建完成的激光</a:t>
            </a:r>
            <a:r>
              <a:rPr lang="en-US" altLang="zh-CN" sz="2400" smtClean="0"/>
              <a:t>STM</a:t>
            </a:r>
          </a:p>
        </p:txBody>
      </p:sp>
      <p:sp>
        <p:nvSpPr>
          <p:cNvPr id="38916" name="Text Box 4"/>
          <p:cNvSpPr txBox="1">
            <a:spLocks noChangeArrowheads="1"/>
          </p:cNvSpPr>
          <p:nvPr/>
        </p:nvSpPr>
        <p:spPr bwMode="auto">
          <a:xfrm>
            <a:off x="0" y="3962400"/>
            <a:ext cx="1335088"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光探测系统</a:t>
            </a:r>
          </a:p>
        </p:txBody>
      </p:sp>
      <p:sp>
        <p:nvSpPr>
          <p:cNvPr id="38917" name="Text Box 5"/>
          <p:cNvSpPr txBox="1">
            <a:spLocks noChangeArrowheads="1"/>
          </p:cNvSpPr>
          <p:nvPr/>
        </p:nvSpPr>
        <p:spPr bwMode="auto">
          <a:xfrm>
            <a:off x="5410200" y="16764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激光系统</a:t>
            </a:r>
          </a:p>
        </p:txBody>
      </p:sp>
      <p:sp>
        <p:nvSpPr>
          <p:cNvPr id="38918" name="Text Box 6"/>
          <p:cNvSpPr txBox="1">
            <a:spLocks noChangeArrowheads="1"/>
          </p:cNvSpPr>
          <p:nvPr/>
        </p:nvSpPr>
        <p:spPr bwMode="auto">
          <a:xfrm>
            <a:off x="1771650" y="3200400"/>
            <a:ext cx="666750" cy="366713"/>
          </a:xfrm>
          <a:prstGeom prst="rect">
            <a:avLst/>
          </a:prstGeom>
          <a:solidFill>
            <a:srgbClr val="FFCC00"/>
          </a:solidFill>
          <a:ln w="9525">
            <a:noFill/>
            <a:miter lim="800000"/>
            <a:headEnd/>
            <a:tailEnd/>
          </a:ln>
        </p:spPr>
        <p:txBody>
          <a:bodyPr wrap="none">
            <a:spAutoFit/>
          </a:bodyPr>
          <a:lstStyle/>
          <a:p>
            <a:pPr algn="l"/>
            <a:r>
              <a:rPr kumimoji="0" lang="en-US" altLang="zh-CN" sz="1800" b="1">
                <a:latin typeface="Arial" pitchFamily="34" charset="0"/>
              </a:rPr>
              <a:t>STM</a:t>
            </a:r>
          </a:p>
        </p:txBody>
      </p:sp>
      <p:sp>
        <p:nvSpPr>
          <p:cNvPr id="38919" name="Text Box 7"/>
          <p:cNvSpPr txBox="1">
            <a:spLocks noChangeArrowheads="1"/>
          </p:cNvSpPr>
          <p:nvPr/>
        </p:nvSpPr>
        <p:spPr bwMode="auto">
          <a:xfrm>
            <a:off x="6705600" y="52578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液氦系统</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414338" y="347663"/>
            <a:ext cx="8424862" cy="633412"/>
          </a:xfrm>
          <a:prstGeom prst="rect">
            <a:avLst/>
          </a:prstGeom>
          <a:solidFill>
            <a:srgbClr val="FFFFFF"/>
          </a:solidFill>
          <a:ln>
            <a:miter lim="800000"/>
            <a:headEnd/>
            <a:tailEnd/>
          </a:ln>
        </p:spPr>
        <p:txBody>
          <a:bodyPr/>
          <a:lstStyle/>
          <a:p>
            <a:pPr eaLnBrk="1" hangingPunct="1"/>
            <a:r>
              <a:rPr lang="zh-CN" altLang="en-US" sz="3000" smtClean="0"/>
              <a:t>在北大搭建完毕的光学低温</a:t>
            </a:r>
            <a:r>
              <a:rPr lang="en-US" altLang="zh-CN" sz="3000" smtClean="0"/>
              <a:t>STM</a:t>
            </a:r>
          </a:p>
        </p:txBody>
      </p:sp>
      <p:pic>
        <p:nvPicPr>
          <p:cNvPr id="39939" name="Picture 3" descr="IMG_4294_M"/>
          <p:cNvPicPr>
            <a:picLocks noChangeAspect="1" noChangeArrowheads="1"/>
          </p:cNvPicPr>
          <p:nvPr/>
        </p:nvPicPr>
        <p:blipFill>
          <a:blip r:embed="rId3"/>
          <a:srcRect/>
          <a:stretch>
            <a:fillRect/>
          </a:stretch>
        </p:blipFill>
        <p:spPr bwMode="auto">
          <a:xfrm>
            <a:off x="323850" y="1130300"/>
            <a:ext cx="6048375" cy="4535488"/>
          </a:xfrm>
          <a:prstGeom prst="rect">
            <a:avLst/>
          </a:prstGeom>
          <a:noFill/>
          <a:ln w="9525">
            <a:noFill/>
            <a:miter lim="800000"/>
            <a:headEnd/>
            <a:tailEnd/>
          </a:ln>
        </p:spPr>
      </p:pic>
      <p:pic>
        <p:nvPicPr>
          <p:cNvPr id="39940" name="Picture 4"/>
          <p:cNvPicPr>
            <a:picLocks noChangeAspect="1" noChangeArrowheads="1"/>
          </p:cNvPicPr>
          <p:nvPr/>
        </p:nvPicPr>
        <p:blipFill>
          <a:blip r:embed="rId4">
            <a:lum bright="18000" contrast="54000"/>
          </a:blip>
          <a:srcRect/>
          <a:stretch>
            <a:fillRect/>
          </a:stretch>
        </p:blipFill>
        <p:spPr bwMode="auto">
          <a:xfrm>
            <a:off x="6532563" y="1274763"/>
            <a:ext cx="2303462" cy="2303462"/>
          </a:xfrm>
          <a:prstGeom prst="rect">
            <a:avLst/>
          </a:prstGeom>
          <a:noFill/>
          <a:ln w="9525">
            <a:noFill/>
            <a:miter lim="800000"/>
            <a:headEnd/>
            <a:tailEnd/>
          </a:ln>
        </p:spPr>
      </p:pic>
      <p:sp>
        <p:nvSpPr>
          <p:cNvPr id="39941" name="Text Box 5"/>
          <p:cNvSpPr txBox="1">
            <a:spLocks noChangeArrowheads="1"/>
          </p:cNvSpPr>
          <p:nvPr/>
        </p:nvSpPr>
        <p:spPr bwMode="auto">
          <a:xfrm>
            <a:off x="6516688" y="987425"/>
            <a:ext cx="2274887" cy="304800"/>
          </a:xfrm>
          <a:prstGeom prst="rect">
            <a:avLst/>
          </a:prstGeom>
          <a:noFill/>
          <a:ln w="9525">
            <a:noFill/>
            <a:miter lim="800000"/>
            <a:headEnd/>
            <a:tailEnd/>
          </a:ln>
        </p:spPr>
        <p:txBody>
          <a:bodyPr wrap="none">
            <a:spAutoFit/>
          </a:bodyPr>
          <a:lstStyle/>
          <a:p>
            <a:pPr algn="l"/>
            <a:r>
              <a:rPr kumimoji="0" lang="en-US" altLang="zh-CN" sz="1400" b="1">
                <a:latin typeface="Arial" pitchFamily="34" charset="0"/>
              </a:rPr>
              <a:t>Au(111)</a:t>
            </a:r>
            <a:r>
              <a:rPr kumimoji="0" lang="zh-CN" altLang="en-US" sz="1400" b="1">
                <a:latin typeface="Arial" pitchFamily="34" charset="0"/>
              </a:rPr>
              <a:t>重构表面的</a:t>
            </a:r>
            <a:r>
              <a:rPr kumimoji="0" lang="en-US" altLang="zh-CN" sz="1400" b="1">
                <a:latin typeface="Arial" pitchFamily="34" charset="0"/>
              </a:rPr>
              <a:t>STM</a:t>
            </a:r>
            <a:r>
              <a:rPr kumimoji="0" lang="zh-CN" altLang="en-US" sz="1400" b="1">
                <a:latin typeface="Arial" pitchFamily="34" charset="0"/>
              </a:rPr>
              <a:t>图</a:t>
            </a:r>
          </a:p>
        </p:txBody>
      </p:sp>
      <p:pic>
        <p:nvPicPr>
          <p:cNvPr id="39942" name="Picture 6" descr="IMG_3774_M"/>
          <p:cNvPicPr>
            <a:picLocks noChangeAspect="1" noChangeArrowheads="1"/>
          </p:cNvPicPr>
          <p:nvPr/>
        </p:nvPicPr>
        <p:blipFill>
          <a:blip r:embed="rId5"/>
          <a:srcRect/>
          <a:stretch>
            <a:fillRect/>
          </a:stretch>
        </p:blipFill>
        <p:spPr bwMode="auto">
          <a:xfrm>
            <a:off x="6588125" y="3895725"/>
            <a:ext cx="2360613" cy="1771650"/>
          </a:xfrm>
          <a:prstGeom prst="rect">
            <a:avLst/>
          </a:prstGeom>
          <a:noFill/>
          <a:ln w="9525">
            <a:noFill/>
            <a:miter lim="800000"/>
            <a:headEnd/>
            <a:tailEnd/>
          </a:ln>
        </p:spPr>
      </p:pic>
      <p:sp>
        <p:nvSpPr>
          <p:cNvPr id="39943" name="Text Box 7"/>
          <p:cNvSpPr txBox="1">
            <a:spLocks noChangeArrowheads="1"/>
          </p:cNvSpPr>
          <p:nvPr/>
        </p:nvSpPr>
        <p:spPr bwMode="auto">
          <a:xfrm>
            <a:off x="6786563" y="3633788"/>
            <a:ext cx="19621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激光在隧道结上的聚焦</a:t>
            </a:r>
          </a:p>
        </p:txBody>
      </p:sp>
      <p:sp>
        <p:nvSpPr>
          <p:cNvPr id="39944" name="Text Box 8"/>
          <p:cNvSpPr txBox="1">
            <a:spLocks noChangeArrowheads="1"/>
          </p:cNvSpPr>
          <p:nvPr/>
        </p:nvSpPr>
        <p:spPr bwMode="auto">
          <a:xfrm>
            <a:off x="2514600" y="5715000"/>
            <a:ext cx="4756150" cy="366713"/>
          </a:xfrm>
          <a:prstGeom prst="rect">
            <a:avLst/>
          </a:prstGeom>
          <a:noFill/>
          <a:ln w="9525">
            <a:noFill/>
            <a:miter lim="800000"/>
            <a:headEnd/>
            <a:tailEnd/>
          </a:ln>
        </p:spPr>
        <p:txBody>
          <a:bodyPr wrap="none">
            <a:spAutoFit/>
          </a:bodyPr>
          <a:lstStyle/>
          <a:p>
            <a:pPr algn="l"/>
            <a:r>
              <a:rPr kumimoji="0" lang="zh-CN" altLang="en-US" sz="1800">
                <a:solidFill>
                  <a:srgbClr val="F20000"/>
                </a:solidFill>
                <a:latin typeface="Arial" pitchFamily="34" charset="0"/>
                <a:ea typeface="黑体" pitchFamily="49" charset="-122"/>
              </a:rPr>
              <a:t>独特的设计非常适合于单分子物理化学的研究</a:t>
            </a:r>
          </a:p>
        </p:txBody>
      </p:sp>
      <p:sp>
        <p:nvSpPr>
          <p:cNvPr id="39945" name="Text Box 9"/>
          <p:cNvSpPr txBox="1">
            <a:spLocks noChangeArrowheads="1"/>
          </p:cNvSpPr>
          <p:nvPr/>
        </p:nvSpPr>
        <p:spPr bwMode="auto">
          <a:xfrm>
            <a:off x="406400" y="1160463"/>
            <a:ext cx="1736725" cy="396875"/>
          </a:xfrm>
          <a:prstGeom prst="rect">
            <a:avLst/>
          </a:prstGeom>
          <a:noFill/>
          <a:ln w="9525">
            <a:noFill/>
            <a:miter lim="800000"/>
            <a:headEnd/>
            <a:tailEnd/>
          </a:ln>
        </p:spPr>
        <p:txBody>
          <a:bodyPr wrap="none">
            <a:spAutoFit/>
          </a:bodyPr>
          <a:lstStyle/>
          <a:p>
            <a:pPr algn="l"/>
            <a:r>
              <a:rPr kumimoji="0" lang="en-US" altLang="zh-CN" b="1">
                <a:solidFill>
                  <a:schemeClr val="bg1"/>
                </a:solidFill>
                <a:latin typeface="Arial" pitchFamily="34" charset="0"/>
              </a:rPr>
              <a:t>LT-STM/AFM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a:t>
            </a:r>
            <a:r>
              <a:rPr lang="zh-CN" altLang="en-US" sz="2200" dirty="0" smtClean="0"/>
              <a:t>、单分子、小量子</a:t>
            </a:r>
            <a:r>
              <a:rPr lang="zh-CN" altLang="en-US" sz="2200" dirty="0" smtClean="0"/>
              <a:t>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a:t>
            </a:r>
            <a:r>
              <a:rPr lang="zh-CN" altLang="en-US" sz="2200" dirty="0" smtClean="0">
                <a:solidFill>
                  <a:schemeClr val="bg1">
                    <a:lumMod val="75000"/>
                  </a:schemeClr>
                </a:solidFill>
              </a:rPr>
              <a:t>二维材料</a:t>
            </a:r>
            <a:r>
              <a:rPr lang="zh-CN" altLang="en-US" sz="2200" dirty="0" smtClean="0">
                <a:solidFill>
                  <a:schemeClr val="bg1">
                    <a:lumMod val="75000"/>
                  </a:schemeClr>
                </a:solidFill>
              </a:rPr>
              <a:t>、低维强关联</a:t>
            </a:r>
            <a:r>
              <a:rPr lang="zh-CN" altLang="en-US" sz="2200" dirty="0" smtClean="0">
                <a:solidFill>
                  <a:schemeClr val="bg1">
                    <a:lumMod val="75000"/>
                  </a:schemeClr>
                </a:solidFill>
              </a:rPr>
              <a:t>体系</a:t>
            </a: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极端条件下的仪器技术发展</a:t>
            </a:r>
          </a:p>
          <a:p>
            <a:pPr lvl="1" eaLnBrk="1" hangingPunct="1">
              <a:lnSpc>
                <a:spcPct val="80000"/>
              </a:lnSpc>
            </a:pPr>
            <a:r>
              <a:rPr lang="zh-CN" altLang="en-US" sz="2200" dirty="0" smtClean="0">
                <a:solidFill>
                  <a:schemeClr val="bg1">
                    <a:lumMod val="75000"/>
                  </a:schemeClr>
                </a:solidFill>
              </a:rPr>
              <a:t>时间 </a:t>
            </a:r>
            <a:r>
              <a:rPr lang="en-US" altLang="zh-CN" sz="2200" dirty="0" smtClean="0">
                <a:solidFill>
                  <a:schemeClr val="bg1">
                    <a:lumMod val="75000"/>
                  </a:schemeClr>
                </a:solidFill>
              </a:rPr>
              <a:t>(</a:t>
            </a:r>
            <a:r>
              <a:rPr lang="en-US" altLang="zh-CN" sz="2200" dirty="0" err="1" smtClean="0">
                <a:solidFill>
                  <a:schemeClr val="bg1">
                    <a:lumMod val="75000"/>
                  </a:schemeClr>
                </a:solidFill>
              </a:rPr>
              <a:t>fs</a:t>
            </a:r>
            <a:r>
              <a:rPr lang="en-US" altLang="zh-CN" sz="2200" dirty="0" smtClean="0">
                <a:solidFill>
                  <a:schemeClr val="bg1">
                    <a:lumMod val="75000"/>
                  </a:schemeClr>
                </a:solidFill>
              </a:rPr>
              <a:t>)</a:t>
            </a:r>
            <a:r>
              <a:rPr lang="zh-CN" altLang="en-US" sz="2200" dirty="0" smtClean="0">
                <a:solidFill>
                  <a:schemeClr val="bg1">
                    <a:lumMod val="75000"/>
                  </a:schemeClr>
                </a:solidFill>
              </a:rPr>
              <a:t>、空间 </a:t>
            </a:r>
            <a:r>
              <a:rPr lang="en-US" altLang="zh-CN" sz="2200" dirty="0" smtClean="0">
                <a:solidFill>
                  <a:schemeClr val="bg1">
                    <a:lumMod val="75000"/>
                  </a:schemeClr>
                </a:solidFill>
              </a:rPr>
              <a:t>(sub-</a:t>
            </a:r>
            <a:r>
              <a:rPr lang="en-US" altLang="zh-CN" sz="2200" dirty="0" err="1" smtClean="0">
                <a:solidFill>
                  <a:schemeClr val="bg1">
                    <a:lumMod val="75000"/>
                  </a:schemeClr>
                </a:solidFill>
                <a:cs typeface="Arial" pitchFamily="34" charset="0"/>
              </a:rPr>
              <a:t>Ångstrom</a:t>
            </a:r>
            <a:r>
              <a:rPr lang="en-US" altLang="zh-CN" sz="2200" dirty="0" smtClean="0">
                <a:solidFill>
                  <a:schemeClr val="bg1">
                    <a:lumMod val="75000"/>
                  </a:schemeClr>
                </a:solidFill>
                <a:cs typeface="Arial" pitchFamily="34" charset="0"/>
              </a:rPr>
              <a:t>)</a:t>
            </a:r>
            <a:r>
              <a:rPr lang="zh-CN" altLang="en-US" sz="2200" dirty="0" smtClean="0">
                <a:solidFill>
                  <a:schemeClr val="bg1">
                    <a:lumMod val="75000"/>
                  </a:schemeClr>
                </a:solidFill>
              </a:rPr>
              <a:t>、能量 </a:t>
            </a:r>
            <a:r>
              <a:rPr lang="en-US" altLang="zh-CN" sz="2200" dirty="0" smtClean="0">
                <a:solidFill>
                  <a:schemeClr val="bg1">
                    <a:lumMod val="75000"/>
                  </a:schemeClr>
                </a:solidFill>
              </a:rPr>
              <a:t>(sub-</a:t>
            </a:r>
            <a:r>
              <a:rPr lang="en-US" altLang="zh-CN" sz="2200" dirty="0" smtClean="0">
                <a:solidFill>
                  <a:schemeClr val="bg1">
                    <a:lumMod val="75000"/>
                  </a:schemeClr>
                </a:solidFill>
                <a:sym typeface="Symbol" pitchFamily="18" charset="2"/>
              </a:rPr>
              <a:t></a:t>
            </a:r>
            <a:r>
              <a:rPr lang="en-US" altLang="zh-CN" sz="2200" dirty="0" err="1" smtClean="0">
                <a:solidFill>
                  <a:schemeClr val="bg1">
                    <a:lumMod val="75000"/>
                  </a:schemeClr>
                </a:solidFill>
                <a:sym typeface="Symbol" pitchFamily="18" charset="2"/>
              </a:rPr>
              <a:t>eV</a:t>
            </a:r>
            <a:r>
              <a:rPr lang="en-US" altLang="zh-CN" sz="2200" dirty="0" smtClean="0">
                <a:solidFill>
                  <a:schemeClr val="bg1">
                    <a:lumMod val="75000"/>
                  </a:schemeClr>
                </a:solidFill>
              </a:rPr>
              <a:t>)</a:t>
            </a:r>
            <a:r>
              <a:rPr lang="zh-CN" altLang="en-US" sz="2200" dirty="0" smtClean="0">
                <a:solidFill>
                  <a:schemeClr val="bg1">
                    <a:lumMod val="75000"/>
                  </a:schemeClr>
                </a:solidFill>
              </a:rPr>
              <a:t>、温度 </a:t>
            </a:r>
            <a:r>
              <a:rPr lang="en-US" altLang="zh-CN" sz="2200" dirty="0" smtClean="0">
                <a:solidFill>
                  <a:schemeClr val="bg1">
                    <a:lumMod val="75000"/>
                  </a:schemeClr>
                </a:solidFill>
              </a:rPr>
              <a:t>(sub-</a:t>
            </a:r>
            <a:r>
              <a:rPr lang="en-US" altLang="zh-CN" sz="2200" dirty="0" err="1" smtClean="0">
                <a:solidFill>
                  <a:schemeClr val="bg1">
                    <a:lumMod val="75000"/>
                  </a:schemeClr>
                </a:solidFill>
              </a:rPr>
              <a:t>mK</a:t>
            </a:r>
            <a:r>
              <a:rPr lang="en-US" altLang="zh-CN" sz="2200" dirty="0" smtClean="0">
                <a:solidFill>
                  <a:schemeClr val="bg1">
                    <a:lumMod val="75000"/>
                  </a:schemeClr>
                </a:solidFill>
              </a:rPr>
              <a:t>) </a:t>
            </a:r>
            <a:r>
              <a:rPr lang="zh-CN" altLang="en-US" sz="2200" dirty="0" smtClean="0">
                <a:solidFill>
                  <a:schemeClr val="bg1">
                    <a:lumMod val="75000"/>
                  </a:schemeClr>
                </a:solidFill>
              </a:rPr>
              <a:t>、磁场 </a:t>
            </a:r>
            <a:r>
              <a:rPr lang="en-US" altLang="zh-CN" sz="2200" dirty="0" smtClean="0">
                <a:solidFill>
                  <a:schemeClr val="bg1">
                    <a:lumMod val="75000"/>
                  </a:schemeClr>
                </a:solidFill>
              </a:rPr>
              <a:t>(&gt;20T)</a:t>
            </a:r>
            <a:r>
              <a:rPr lang="zh-CN" altLang="en-US" sz="2200" dirty="0" smtClean="0">
                <a:solidFill>
                  <a:schemeClr val="bg1">
                    <a:lumMod val="75000"/>
                  </a:schemeClr>
                </a:solidFill>
              </a:rPr>
              <a:t>、高频 </a:t>
            </a:r>
            <a:r>
              <a:rPr lang="en-US" altLang="zh-CN" sz="2200" dirty="0" smtClean="0">
                <a:solidFill>
                  <a:schemeClr val="bg1">
                    <a:lumMod val="75000"/>
                  </a:schemeClr>
                </a:solidFill>
              </a:rPr>
              <a:t>(&gt;500MHz)</a:t>
            </a:r>
            <a:endParaRPr lang="zh-CN" altLang="en-US" sz="2200" dirty="0" smtClean="0">
              <a:solidFill>
                <a:schemeClr val="bg1">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a:t>
            </a:r>
            <a:r>
              <a:rPr lang="zh-CN" altLang="en-US" sz="2200" dirty="0" smtClean="0">
                <a:solidFill>
                  <a:schemeClr val="bg1">
                    <a:lumMod val="75000"/>
                  </a:schemeClr>
                </a:solidFill>
              </a:rPr>
              <a:t>和分子动力学</a:t>
            </a:r>
            <a:r>
              <a:rPr lang="zh-CN" altLang="en-US" sz="2200" dirty="0" smtClean="0">
                <a:solidFill>
                  <a:schemeClr val="bg1">
                    <a:lumMod val="75000"/>
                  </a:schemeClr>
                </a:solidFill>
              </a:rPr>
              <a:t>模拟：强关联、激发态、弱相互作用、</a:t>
            </a:r>
            <a:r>
              <a:rPr lang="zh-CN" altLang="en-US" sz="2200" dirty="0" smtClean="0">
                <a:solidFill>
                  <a:schemeClr val="bg1">
                    <a:lumMod val="75000"/>
                  </a:schemeClr>
                </a:solidFill>
              </a:rPr>
              <a:t>原子核量子效应</a:t>
            </a:r>
            <a:r>
              <a:rPr lang="zh-CN" altLang="en-US" sz="2200" dirty="0" smtClean="0">
                <a:solidFill>
                  <a:schemeClr val="bg1">
                    <a:lumMod val="75000"/>
                  </a:schemeClr>
                </a:solidFill>
              </a:rPr>
              <a:t>、大</a:t>
            </a:r>
            <a:r>
              <a:rPr lang="zh-CN" altLang="en-US" sz="2200" dirty="0" smtClean="0">
                <a:solidFill>
                  <a:schemeClr val="bg1">
                    <a:lumMod val="75000"/>
                  </a:schemeClr>
                </a:solidFill>
              </a:rPr>
              <a:t>体系、大时间尺度</a:t>
            </a:r>
            <a:endParaRPr lang="zh-CN" altLang="en-US" sz="2200" dirty="0" smtClean="0">
              <a:solidFill>
                <a:schemeClr val="bg1">
                  <a:lumMod val="75000"/>
                </a:schemeClr>
              </a:solidFill>
            </a:endParaRP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a:t>
            </a:r>
            <a:r>
              <a:rPr lang="zh-CN" altLang="en-US" sz="2200" dirty="0" smtClean="0">
                <a:solidFill>
                  <a:schemeClr val="bg1">
                    <a:lumMod val="75000"/>
                  </a:schemeClr>
                </a:solidFill>
              </a:rPr>
              <a:t>、表面自组装、太阳能电池</a:t>
            </a:r>
            <a:r>
              <a:rPr lang="zh-CN" altLang="en-US" sz="2200" dirty="0" smtClean="0">
                <a:solidFill>
                  <a:schemeClr val="bg1">
                    <a:lumMod val="75000"/>
                  </a:schemeClr>
                </a:solidFill>
              </a:rPr>
              <a:t>、产氢和储氢、生命体系</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431800" y="728663"/>
            <a:ext cx="7824788" cy="5856287"/>
          </a:xfrm>
          <a:prstGeom prst="rect">
            <a:avLst/>
          </a:prstGeom>
          <a:noFill/>
          <a:ln w="9525">
            <a:noFill/>
            <a:miter lim="800000"/>
            <a:headEnd/>
            <a:tailEnd/>
          </a:ln>
        </p:spPr>
      </p:pic>
      <p:sp>
        <p:nvSpPr>
          <p:cNvPr id="41987" name="Text Box 5"/>
          <p:cNvSpPr txBox="1">
            <a:spLocks noChangeArrowheads="1"/>
          </p:cNvSpPr>
          <p:nvPr/>
        </p:nvSpPr>
        <p:spPr bwMode="auto">
          <a:xfrm>
            <a:off x="0" y="0"/>
            <a:ext cx="1979613" cy="523875"/>
          </a:xfrm>
          <a:prstGeom prst="rect">
            <a:avLst/>
          </a:prstGeom>
          <a:solidFill>
            <a:srgbClr val="FFFF00"/>
          </a:solidFill>
          <a:ln w="9525">
            <a:noFill/>
            <a:miter lim="800000"/>
            <a:headEnd/>
            <a:tailEnd/>
          </a:ln>
        </p:spPr>
        <p:txBody>
          <a:bodyPr wrap="none">
            <a:spAutoFit/>
          </a:bodyPr>
          <a:lstStyle/>
          <a:p>
            <a:r>
              <a:rPr lang="zh-CN" altLang="en-US" sz="2800">
                <a:ea typeface="楷体_GB2312" pitchFamily="49" charset="-122"/>
              </a:rPr>
              <a:t>巨磁阻效应</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642938" y="642938"/>
            <a:ext cx="2346325" cy="396875"/>
          </a:xfrm>
          <a:prstGeom prst="rect">
            <a:avLst/>
          </a:prstGeom>
          <a:noFill/>
          <a:ln w="9525">
            <a:noFill/>
            <a:miter lim="800000"/>
            <a:headEnd/>
            <a:tailEnd/>
          </a:ln>
        </p:spPr>
        <p:txBody>
          <a:bodyPr wrap="none" anchor="ctr">
            <a:spAutoFit/>
          </a:bodyPr>
          <a:lstStyle/>
          <a:p>
            <a:pPr eaLnBrk="0" hangingPunct="0"/>
            <a:r>
              <a:rPr lang="en-US" altLang="zh-CN" b="1"/>
              <a:t>"spin valve" effect: </a:t>
            </a:r>
          </a:p>
        </p:txBody>
      </p:sp>
      <p:pic>
        <p:nvPicPr>
          <p:cNvPr id="43011" name="Picture 5" descr="GMR"/>
          <p:cNvPicPr>
            <a:picLocks noChangeAspect="1" noChangeArrowheads="1"/>
          </p:cNvPicPr>
          <p:nvPr/>
        </p:nvPicPr>
        <p:blipFill>
          <a:blip r:embed="rId2"/>
          <a:srcRect l="3929" t="4828" r="5128" b="5284"/>
          <a:stretch>
            <a:fillRect/>
          </a:stretch>
        </p:blipFill>
        <p:spPr bwMode="auto">
          <a:xfrm>
            <a:off x="500063" y="1357313"/>
            <a:ext cx="4084637" cy="3286125"/>
          </a:xfrm>
          <a:prstGeom prst="rect">
            <a:avLst/>
          </a:prstGeom>
          <a:noFill/>
          <a:ln w="9525">
            <a:noFill/>
            <a:miter lim="800000"/>
            <a:headEnd/>
            <a:tailEnd/>
          </a:ln>
        </p:spPr>
      </p:pic>
      <p:sp>
        <p:nvSpPr>
          <p:cNvPr id="43012" name="Rectangle 6"/>
          <p:cNvSpPr>
            <a:spLocks noChangeArrowheads="1"/>
          </p:cNvSpPr>
          <p:nvPr/>
        </p:nvSpPr>
        <p:spPr bwMode="auto">
          <a:xfrm>
            <a:off x="714375" y="5000625"/>
            <a:ext cx="7072313" cy="708025"/>
          </a:xfrm>
          <a:prstGeom prst="rect">
            <a:avLst/>
          </a:prstGeom>
          <a:noFill/>
          <a:ln w="9525">
            <a:noFill/>
            <a:miter lim="800000"/>
            <a:headEnd/>
            <a:tailEnd/>
          </a:ln>
        </p:spPr>
        <p:txBody>
          <a:bodyPr anchor="ctr">
            <a:spAutoFit/>
          </a:bodyPr>
          <a:lstStyle/>
          <a:p>
            <a:pPr eaLnBrk="0" hangingPunct="0"/>
            <a:r>
              <a:rPr lang="en-US" altLang="zh-CN"/>
              <a:t>GMR read heads allows the reading of extremely small magnetic bits at an areal density of 2.69 gigabits per square inch. </a:t>
            </a:r>
          </a:p>
        </p:txBody>
      </p:sp>
      <p:pic>
        <p:nvPicPr>
          <p:cNvPr id="43013" name="Picture 6" descr="071009083859-large"/>
          <p:cNvPicPr>
            <a:picLocks noChangeAspect="1" noChangeArrowheads="1"/>
          </p:cNvPicPr>
          <p:nvPr/>
        </p:nvPicPr>
        <p:blipFill>
          <a:blip r:embed="rId3"/>
          <a:srcRect/>
          <a:stretch>
            <a:fillRect/>
          </a:stretch>
        </p:blipFill>
        <p:spPr bwMode="auto">
          <a:xfrm>
            <a:off x="4857750" y="1857375"/>
            <a:ext cx="3124200"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11188" y="847725"/>
            <a:ext cx="4048125" cy="5829300"/>
          </a:xfrm>
          <a:prstGeom prst="rect">
            <a:avLst/>
          </a:prstGeom>
          <a:noFill/>
          <a:ln w="9525">
            <a:noFill/>
            <a:miter lim="800000"/>
            <a:headEnd/>
            <a:tailEnd/>
          </a:ln>
        </p:spPr>
      </p:pic>
      <p:pic>
        <p:nvPicPr>
          <p:cNvPr id="44035" name="Picture 3"/>
          <p:cNvPicPr>
            <a:picLocks noChangeAspect="1" noChangeArrowheads="1"/>
          </p:cNvPicPr>
          <p:nvPr/>
        </p:nvPicPr>
        <p:blipFill>
          <a:blip r:embed="rId3"/>
          <a:srcRect/>
          <a:stretch>
            <a:fillRect/>
          </a:stretch>
        </p:blipFill>
        <p:spPr bwMode="auto">
          <a:xfrm>
            <a:off x="4827588" y="742950"/>
            <a:ext cx="2949575" cy="2895600"/>
          </a:xfrm>
          <a:prstGeom prst="rect">
            <a:avLst/>
          </a:prstGeom>
          <a:noFill/>
          <a:ln w="9525">
            <a:noFill/>
            <a:miter lim="800000"/>
            <a:headEnd/>
            <a:tailEnd/>
          </a:ln>
        </p:spPr>
      </p:pic>
      <p:pic>
        <p:nvPicPr>
          <p:cNvPr id="44036" name="Picture 4"/>
          <p:cNvPicPr>
            <a:picLocks noChangeAspect="1" noChangeArrowheads="1"/>
          </p:cNvPicPr>
          <p:nvPr/>
        </p:nvPicPr>
        <p:blipFill>
          <a:blip r:embed="rId4"/>
          <a:srcRect/>
          <a:stretch>
            <a:fillRect/>
          </a:stretch>
        </p:blipFill>
        <p:spPr bwMode="auto">
          <a:xfrm>
            <a:off x="5089525" y="3622675"/>
            <a:ext cx="2752725" cy="2898775"/>
          </a:xfrm>
          <a:prstGeom prst="rect">
            <a:avLst/>
          </a:prstGeom>
          <a:noFill/>
          <a:ln w="9525">
            <a:noFill/>
            <a:miter lim="800000"/>
            <a:headEnd/>
            <a:tailEnd/>
          </a:ln>
        </p:spPr>
      </p:pic>
      <p:sp>
        <p:nvSpPr>
          <p:cNvPr id="44037" name="Rectangle 5"/>
          <p:cNvSpPr>
            <a:spLocks noChangeArrowheads="1"/>
          </p:cNvSpPr>
          <p:nvPr/>
        </p:nvSpPr>
        <p:spPr bwMode="auto">
          <a:xfrm>
            <a:off x="395288" y="115888"/>
            <a:ext cx="8229600" cy="703262"/>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单分子</a:t>
            </a:r>
            <a:r>
              <a:rPr lang="en-US" altLang="zh-CN" sz="3200">
                <a:solidFill>
                  <a:srgbClr val="006600"/>
                </a:solidFill>
                <a:latin typeface="黑体" pitchFamily="49" charset="-122"/>
                <a:ea typeface="黑体" pitchFamily="49" charset="-122"/>
              </a:rPr>
              <a:t>/</a:t>
            </a:r>
            <a:r>
              <a:rPr lang="zh-CN" altLang="en-US" sz="3200">
                <a:solidFill>
                  <a:srgbClr val="006600"/>
                </a:solidFill>
                <a:latin typeface="黑体" pitchFamily="49" charset="-122"/>
                <a:ea typeface="黑体" pitchFamily="49" charset="-122"/>
              </a:rPr>
              <a:t>原子尺度上的操纵</a:t>
            </a:r>
          </a:p>
        </p:txBody>
      </p:sp>
      <p:sp>
        <p:nvSpPr>
          <p:cNvPr id="44038" name="Rectangle 6"/>
          <p:cNvSpPr>
            <a:spLocks noChangeArrowheads="1"/>
          </p:cNvSpPr>
          <p:nvPr/>
        </p:nvSpPr>
        <p:spPr bwMode="auto">
          <a:xfrm>
            <a:off x="6154738" y="6583363"/>
            <a:ext cx="2955925" cy="274637"/>
          </a:xfrm>
          <a:prstGeom prst="rect">
            <a:avLst/>
          </a:prstGeom>
          <a:noFill/>
          <a:ln w="9525">
            <a:noFill/>
            <a:miter lim="800000"/>
            <a:headEnd/>
            <a:tailEnd/>
          </a:ln>
        </p:spPr>
        <p:txBody>
          <a:bodyPr wrap="none" anchor="ctr">
            <a:spAutoFit/>
          </a:bodyPr>
          <a:lstStyle/>
          <a:p>
            <a:pPr algn="l"/>
            <a:r>
              <a:rPr kumimoji="0" lang="en-US" altLang="zh-CN" sz="1200">
                <a:latin typeface="Arial" pitchFamily="34" charset="0"/>
              </a:rPr>
              <a:t>Lee HJ, Ho W </a:t>
            </a:r>
            <a:r>
              <a:rPr kumimoji="0" lang="en-US" altLang="zh-CN" sz="1200" i="1">
                <a:latin typeface="Arial" pitchFamily="34" charset="0"/>
              </a:rPr>
              <a:t>Science</a:t>
            </a:r>
            <a:r>
              <a:rPr kumimoji="0" lang="en-US" altLang="zh-CN" sz="1200">
                <a:latin typeface="Arial" pitchFamily="34" charset="0"/>
              </a:rPr>
              <a:t> </a:t>
            </a:r>
            <a:r>
              <a:rPr kumimoji="0" lang="en-US" altLang="zh-CN" sz="1200" b="1">
                <a:latin typeface="Arial" pitchFamily="34" charset="0"/>
              </a:rPr>
              <a:t>286</a:t>
            </a:r>
            <a:r>
              <a:rPr kumimoji="0" lang="en-US" altLang="zh-CN" sz="1200">
                <a:latin typeface="Arial" pitchFamily="34" charset="0"/>
              </a:rPr>
              <a:t>, 1719 (1999)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647700" y="528638"/>
            <a:ext cx="7512050" cy="551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b="1098"/>
          <a:stretch>
            <a:fillRect/>
          </a:stretch>
        </p:blipFill>
        <p:spPr bwMode="auto">
          <a:xfrm>
            <a:off x="214313" y="1714500"/>
            <a:ext cx="8682037" cy="3030220"/>
          </a:xfrm>
          <a:prstGeom prst="rect">
            <a:avLst/>
          </a:prstGeom>
          <a:noFill/>
          <a:ln w="9525">
            <a:noFill/>
            <a:miter lim="800000"/>
            <a:headEnd/>
            <a:tailEnd/>
          </a:ln>
        </p:spPr>
      </p:pic>
      <p:sp>
        <p:nvSpPr>
          <p:cNvPr id="46083" name="Rectangle 5"/>
          <p:cNvSpPr>
            <a:spLocks noChangeArrowheads="1"/>
          </p:cNvSpPr>
          <p:nvPr/>
        </p:nvSpPr>
        <p:spPr bwMode="auto">
          <a:xfrm>
            <a:off x="485775" y="428625"/>
            <a:ext cx="8229600" cy="703263"/>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利用</a:t>
            </a:r>
            <a:r>
              <a:rPr lang="en-US" altLang="zh-CN" sz="3200">
                <a:solidFill>
                  <a:srgbClr val="006600"/>
                </a:solidFill>
                <a:latin typeface="黑体" pitchFamily="49" charset="-122"/>
                <a:ea typeface="黑体" pitchFamily="49" charset="-122"/>
              </a:rPr>
              <a:t>STM</a:t>
            </a:r>
            <a:r>
              <a:rPr lang="zh-CN" altLang="en-US" sz="3200">
                <a:solidFill>
                  <a:srgbClr val="006600"/>
                </a:solidFill>
                <a:latin typeface="黑体" pitchFamily="49" charset="-122"/>
                <a:ea typeface="黑体" pitchFamily="49" charset="-122"/>
              </a:rPr>
              <a:t>在表面上构筑磁性比特</a:t>
            </a:r>
          </a:p>
        </p:txBody>
      </p:sp>
      <p:sp>
        <p:nvSpPr>
          <p:cNvPr id="46084" name="Rectangle 3"/>
          <p:cNvSpPr>
            <a:spLocks noChangeArrowheads="1"/>
          </p:cNvSpPr>
          <p:nvPr/>
        </p:nvSpPr>
        <p:spPr bwMode="auto">
          <a:xfrm>
            <a:off x="5429250" y="5572125"/>
            <a:ext cx="34290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857250" y="1141413"/>
            <a:ext cx="7988300" cy="4502150"/>
          </a:xfrm>
          <a:prstGeom prst="rect">
            <a:avLst/>
          </a:prstGeom>
          <a:noFill/>
          <a:ln w="9525">
            <a:noFill/>
            <a:miter lim="800000"/>
            <a:headEnd/>
            <a:tailEnd/>
          </a:ln>
        </p:spPr>
      </p:pic>
      <p:sp>
        <p:nvSpPr>
          <p:cNvPr id="47107" name="Rectangle 3"/>
          <p:cNvSpPr>
            <a:spLocks noChangeArrowheads="1"/>
          </p:cNvSpPr>
          <p:nvPr/>
        </p:nvSpPr>
        <p:spPr bwMode="auto">
          <a:xfrm>
            <a:off x="6000750" y="5929313"/>
            <a:ext cx="28575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
        <p:nvSpPr>
          <p:cNvPr id="47108" name="Rectangle 5"/>
          <p:cNvSpPr>
            <a:spLocks noChangeArrowheads="1"/>
          </p:cNvSpPr>
          <p:nvPr/>
        </p:nvSpPr>
        <p:spPr bwMode="auto">
          <a:xfrm>
            <a:off x="485775" y="153988"/>
            <a:ext cx="8229600" cy="703262"/>
          </a:xfrm>
          <a:prstGeom prst="rect">
            <a:avLst/>
          </a:prstGeom>
          <a:noFill/>
          <a:ln w="9525">
            <a:noFill/>
            <a:miter lim="800000"/>
            <a:headEnd/>
            <a:tailEnd/>
          </a:ln>
        </p:spPr>
        <p:txBody>
          <a:bodyPr/>
          <a:lstStyle/>
          <a:p>
            <a:r>
              <a:rPr lang="zh-CN" altLang="en-US" sz="3200" dirty="0">
                <a:solidFill>
                  <a:srgbClr val="006600"/>
                </a:solidFill>
                <a:latin typeface="黑体" pitchFamily="49" charset="-122"/>
                <a:ea typeface="黑体" pitchFamily="49" charset="-122"/>
              </a:rPr>
              <a:t>利用磁性比特构筑一个字节</a:t>
            </a:r>
          </a:p>
        </p:txBody>
      </p:sp>
      <p:sp>
        <p:nvSpPr>
          <p:cNvPr id="47109" name="TextBox 4"/>
          <p:cNvSpPr txBox="1">
            <a:spLocks noChangeArrowheads="1"/>
          </p:cNvSpPr>
          <p:nvPr/>
        </p:nvSpPr>
        <p:spPr bwMode="auto">
          <a:xfrm>
            <a:off x="1214438" y="5600700"/>
            <a:ext cx="3617912" cy="400050"/>
          </a:xfrm>
          <a:prstGeom prst="rect">
            <a:avLst/>
          </a:prstGeom>
          <a:noFill/>
          <a:ln w="9525">
            <a:noFill/>
            <a:miter lim="800000"/>
            <a:headEnd/>
            <a:tailEnd/>
          </a:ln>
        </p:spPr>
        <p:txBody>
          <a:bodyPr wrap="none">
            <a:spAutoFit/>
          </a:bodyPr>
          <a:lstStyle/>
          <a:p>
            <a:r>
              <a:rPr lang="zh-CN" altLang="en-US"/>
              <a:t>存储容量可以达到</a:t>
            </a:r>
            <a:r>
              <a:rPr lang="en-US" altLang="zh-CN"/>
              <a:t>1T/</a:t>
            </a:r>
            <a:r>
              <a:rPr lang="zh-CN" altLang="en-US"/>
              <a:t>平方毫米</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1691680" y="836712"/>
            <a:ext cx="5544616" cy="2204586"/>
          </a:xfrm>
          <a:prstGeom prst="rect">
            <a:avLst/>
          </a:prstGeom>
          <a:noFill/>
          <a:ln w="9525">
            <a:noFill/>
            <a:miter lim="800000"/>
            <a:headEnd/>
            <a:tailEnd/>
          </a:ln>
        </p:spPr>
      </p:pic>
      <p:pic>
        <p:nvPicPr>
          <p:cNvPr id="124931" name="Picture 3"/>
          <p:cNvPicPr>
            <a:picLocks noChangeAspect="1" noChangeArrowheads="1"/>
          </p:cNvPicPr>
          <p:nvPr/>
        </p:nvPicPr>
        <p:blipFill>
          <a:blip r:embed="rId3"/>
          <a:srcRect/>
          <a:stretch>
            <a:fillRect/>
          </a:stretch>
        </p:blipFill>
        <p:spPr bwMode="auto">
          <a:xfrm>
            <a:off x="1835696" y="3068960"/>
            <a:ext cx="5400600" cy="3240360"/>
          </a:xfrm>
          <a:prstGeom prst="rect">
            <a:avLst/>
          </a:prstGeom>
          <a:noFill/>
          <a:ln w="9525">
            <a:noFill/>
            <a:miter lim="800000"/>
            <a:headEnd/>
            <a:tailEnd/>
          </a:ln>
        </p:spPr>
      </p:pic>
      <p:sp>
        <p:nvSpPr>
          <p:cNvPr id="5" name="Rectangle 5"/>
          <p:cNvSpPr>
            <a:spLocks noChangeArrowheads="1"/>
          </p:cNvSpPr>
          <p:nvPr/>
        </p:nvSpPr>
        <p:spPr bwMode="auto">
          <a:xfrm>
            <a:off x="485775" y="116632"/>
            <a:ext cx="8229600" cy="703262"/>
          </a:xfrm>
          <a:prstGeom prst="rect">
            <a:avLst/>
          </a:prstGeom>
          <a:noFill/>
          <a:ln w="9525">
            <a:noFill/>
            <a:miter lim="800000"/>
            <a:headEnd/>
            <a:tailEnd/>
          </a:ln>
        </p:spPr>
        <p:txBody>
          <a:bodyPr/>
          <a:lstStyle/>
          <a:p>
            <a:r>
              <a:rPr lang="zh-CN" altLang="en-US" sz="3200" dirty="0" smtClean="0">
                <a:solidFill>
                  <a:srgbClr val="006600"/>
                </a:solidFill>
                <a:latin typeface="黑体" pitchFamily="49" charset="-122"/>
                <a:ea typeface="黑体" pitchFamily="49" charset="-122"/>
              </a:rPr>
              <a:t>利用表面的原子缺陷构建字节</a:t>
            </a:r>
            <a:endParaRPr lang="zh-CN" altLang="en-US" sz="3200" dirty="0">
              <a:solidFill>
                <a:srgbClr val="006600"/>
              </a:solidFill>
              <a:latin typeface="黑体" pitchFamily="49" charset="-122"/>
              <a:ea typeface="黑体" pitchFamily="49" charset="-122"/>
            </a:endParaRPr>
          </a:p>
        </p:txBody>
      </p:sp>
      <p:sp>
        <p:nvSpPr>
          <p:cNvPr id="124933" name="Rectangle 5"/>
          <p:cNvSpPr>
            <a:spLocks noChangeArrowheads="1"/>
          </p:cNvSpPr>
          <p:nvPr/>
        </p:nvSpPr>
        <p:spPr bwMode="auto">
          <a:xfrm>
            <a:off x="467544" y="6237312"/>
            <a:ext cx="45365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dirty="0" err="1" smtClean="0">
                <a:latin typeface="Arial" pitchFamily="34" charset="0"/>
                <a:cs typeface="宋体" pitchFamily="2" charset="-122"/>
              </a:rPr>
              <a:t>Otte</a:t>
            </a:r>
            <a:r>
              <a:rPr kumimoji="0" lang="en-US" altLang="zh-CN" sz="1800" dirty="0" smtClean="0">
                <a:latin typeface="Arial" pitchFamily="34" charset="0"/>
                <a:cs typeface="宋体" pitchFamily="2" charset="-122"/>
              </a:rPr>
              <a:t> </a:t>
            </a:r>
            <a:r>
              <a:rPr kumimoji="0" lang="en-US" altLang="zh-CN" sz="1800" i="1" dirty="0" smtClean="0">
                <a:latin typeface="Arial" pitchFamily="34" charset="0"/>
                <a:cs typeface="宋体" pitchFamily="2" charset="-122"/>
              </a:rPr>
              <a:t>et al</a:t>
            </a:r>
            <a:r>
              <a:rPr kumimoji="0" lang="en-US" altLang="zh-CN" sz="1800" dirty="0" smtClean="0">
                <a:latin typeface="Arial" pitchFamily="34" charset="0"/>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Nature Nanotechnology</a:t>
            </a:r>
            <a:r>
              <a:rPr kumimoji="0" lang="en-US"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(2016)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971550" y="277813"/>
            <a:ext cx="7827963" cy="6556375"/>
          </a:xfrm>
          <a:prstGeom prst="rect">
            <a:avLst/>
          </a:prstGeom>
          <a:noFill/>
          <a:ln w="9525">
            <a:noFill/>
            <a:miter lim="800000"/>
            <a:headEnd/>
            <a:tailEnd/>
          </a:ln>
        </p:spPr>
        <p:txBody>
          <a:bodyPr anchor="ctr">
            <a:spAutoFit/>
          </a:bodyPr>
          <a:lstStyle/>
          <a:p>
            <a:pPr algn="l"/>
            <a:r>
              <a:rPr lang="zh-CN" altLang="en-US" b="1" dirty="0">
                <a:solidFill>
                  <a:schemeClr val="accent2"/>
                </a:solidFill>
              </a:rPr>
              <a:t>地点：</a:t>
            </a:r>
            <a:r>
              <a:rPr lang="zh-CN" altLang="en-US" dirty="0"/>
              <a:t> </a:t>
            </a:r>
            <a:r>
              <a:rPr lang="zh-CN" altLang="en-US" dirty="0" smtClean="0"/>
              <a:t>二</a:t>
            </a:r>
            <a:r>
              <a:rPr lang="zh-CN" altLang="en-US" dirty="0" smtClean="0"/>
              <a:t>教</a:t>
            </a:r>
            <a:r>
              <a:rPr lang="en-US" altLang="zh-CN" dirty="0" smtClean="0"/>
              <a:t>202</a:t>
            </a:r>
            <a:r>
              <a:rPr lang="zh-CN" altLang="zh-CN" dirty="0" smtClean="0"/>
              <a:t> </a:t>
            </a:r>
            <a:endParaRPr lang="en-US" altLang="zh-CN" dirty="0"/>
          </a:p>
          <a:p>
            <a:pPr algn="l"/>
            <a:r>
              <a:rPr lang="zh-CN" altLang="en-US" b="1" dirty="0">
                <a:solidFill>
                  <a:schemeClr val="accent2"/>
                </a:solidFill>
              </a:rPr>
              <a:t>时间</a:t>
            </a:r>
            <a:r>
              <a:rPr lang="zh-CN" altLang="en-US" b="1" dirty="0"/>
              <a:t>：</a:t>
            </a:r>
            <a:r>
              <a:rPr lang="zh-CN" altLang="zh-CN" dirty="0"/>
              <a:t>第1周-第1</a:t>
            </a:r>
            <a:r>
              <a:rPr lang="zh-CN" altLang="en-US" dirty="0"/>
              <a:t>6</a:t>
            </a:r>
            <a:r>
              <a:rPr lang="zh-CN" altLang="zh-CN" dirty="0"/>
              <a:t>周（星期</a:t>
            </a:r>
            <a:r>
              <a:rPr lang="zh-CN" altLang="en-US" dirty="0"/>
              <a:t>二</a:t>
            </a:r>
            <a:r>
              <a:rPr lang="zh-CN" altLang="zh-CN" dirty="0"/>
              <a:t>）第</a:t>
            </a:r>
            <a:r>
              <a:rPr lang="en-US" altLang="zh-CN" dirty="0"/>
              <a:t>7-9</a:t>
            </a:r>
            <a:r>
              <a:rPr lang="zh-CN" altLang="zh-CN" dirty="0"/>
              <a:t>节</a:t>
            </a:r>
            <a:r>
              <a:rPr lang="zh-CN" altLang="en-US" dirty="0"/>
              <a:t> </a:t>
            </a:r>
            <a:r>
              <a:rPr lang="en-US" altLang="zh-CN" dirty="0"/>
              <a:t>(15:10-18:00)</a:t>
            </a:r>
          </a:p>
          <a:p>
            <a:pPr algn="l"/>
            <a:r>
              <a:rPr lang="zh-CN" altLang="zh-CN" dirty="0"/>
              <a:t> </a:t>
            </a:r>
            <a:endParaRPr lang="en-US" altLang="zh-CN" dirty="0"/>
          </a:p>
          <a:p>
            <a:pPr algn="l"/>
            <a:r>
              <a:rPr lang="zh-CN" altLang="en-US" b="1" dirty="0">
                <a:solidFill>
                  <a:schemeClr val="accent2"/>
                </a:solidFill>
              </a:rPr>
              <a:t>课程表：</a:t>
            </a:r>
          </a:p>
          <a:p>
            <a:pPr algn="l"/>
            <a:r>
              <a:rPr lang="en-US" altLang="en-US" dirty="0"/>
              <a:t>9</a:t>
            </a:r>
            <a:r>
              <a:rPr lang="en-US" altLang="en-US" dirty="0" smtClean="0"/>
              <a:t>月13日 </a:t>
            </a:r>
            <a:r>
              <a:rPr lang="zh-CN" altLang="en-US" dirty="0" smtClean="0"/>
              <a:t>   </a:t>
            </a:r>
            <a:r>
              <a:rPr lang="en-US" altLang="en-US" dirty="0" err="1"/>
              <a:t>第一课</a:t>
            </a:r>
            <a:r>
              <a:rPr lang="zh-CN" altLang="en-US" dirty="0"/>
              <a:t>      </a:t>
            </a:r>
            <a:r>
              <a:rPr lang="en-US" altLang="en-US" dirty="0" err="1"/>
              <a:t>表面物理学的现状及趋势</a:t>
            </a:r>
            <a:endParaRPr lang="en-US" altLang="en-US" dirty="0"/>
          </a:p>
          <a:p>
            <a:pPr algn="l"/>
            <a:r>
              <a:rPr lang="en-US" altLang="en-US" dirty="0"/>
              <a:t>9</a:t>
            </a:r>
            <a:r>
              <a:rPr lang="en-US" altLang="en-US" dirty="0" smtClean="0"/>
              <a:t>月</a:t>
            </a:r>
            <a:r>
              <a:rPr lang="en-US" altLang="zh-CN" dirty="0" smtClean="0"/>
              <a:t>20</a:t>
            </a:r>
            <a:r>
              <a:rPr lang="en-US" altLang="en-US" dirty="0" smtClean="0"/>
              <a:t>日 </a:t>
            </a:r>
            <a:r>
              <a:rPr lang="zh-CN" altLang="en-US" dirty="0" smtClean="0"/>
              <a:t>   </a:t>
            </a:r>
            <a:r>
              <a:rPr lang="en-US" altLang="en-US" dirty="0" err="1"/>
              <a:t>第二课</a:t>
            </a:r>
            <a:r>
              <a:rPr lang="zh-CN" altLang="en-US" dirty="0"/>
              <a:t>      </a:t>
            </a:r>
            <a:r>
              <a:rPr lang="en-US" altLang="en-US" dirty="0" err="1"/>
              <a:t>表面晶格结构</a:t>
            </a:r>
            <a:endParaRPr lang="en-US" altLang="en-US" dirty="0"/>
          </a:p>
          <a:p>
            <a:pPr algn="l"/>
            <a:r>
              <a:rPr lang="en-US" altLang="zh-CN" dirty="0"/>
              <a:t>9</a:t>
            </a:r>
            <a:r>
              <a:rPr lang="zh-CN" altLang="en-US" dirty="0" smtClean="0"/>
              <a:t>月</a:t>
            </a:r>
            <a:r>
              <a:rPr lang="en-US" altLang="zh-CN" dirty="0" smtClean="0"/>
              <a:t>27</a:t>
            </a:r>
            <a:r>
              <a:rPr lang="zh-CN" altLang="en-US" dirty="0" smtClean="0"/>
              <a:t>日    </a:t>
            </a:r>
            <a:r>
              <a:rPr lang="en-US" altLang="en-US" dirty="0" err="1"/>
              <a:t>第三课</a:t>
            </a:r>
            <a:r>
              <a:rPr lang="zh-CN" altLang="en-US" dirty="0"/>
              <a:t>      </a:t>
            </a:r>
            <a:r>
              <a:rPr lang="en-US" altLang="en-US" dirty="0" err="1"/>
              <a:t>表面电子结构</a:t>
            </a:r>
            <a:endParaRPr lang="en-US" altLang="zh-CN" dirty="0"/>
          </a:p>
          <a:p>
            <a:pPr algn="l"/>
            <a:r>
              <a:rPr lang="en-US" altLang="zh-CN" dirty="0"/>
              <a:t>10</a:t>
            </a:r>
            <a:r>
              <a:rPr lang="en-US" altLang="en-US" dirty="0" smtClean="0"/>
              <a:t>月</a:t>
            </a:r>
            <a:r>
              <a:rPr lang="en-US" altLang="zh-CN" dirty="0" smtClean="0"/>
              <a:t>11</a:t>
            </a:r>
            <a:r>
              <a:rPr lang="en-US" altLang="en-US" dirty="0" smtClean="0"/>
              <a:t>日  </a:t>
            </a:r>
            <a:r>
              <a:rPr lang="en-US" altLang="en-US" dirty="0" err="1"/>
              <a:t>第四课</a:t>
            </a:r>
            <a:r>
              <a:rPr lang="en-US" altLang="en-US" dirty="0"/>
              <a:t> </a:t>
            </a:r>
            <a:r>
              <a:rPr lang="en-US" altLang="zh-CN" dirty="0"/>
              <a:t>     </a:t>
            </a:r>
            <a:r>
              <a:rPr lang="zh-CN" altLang="en-US" dirty="0" smtClean="0"/>
              <a:t>停课一次</a:t>
            </a:r>
            <a:endParaRPr lang="zh-CN" altLang="en-US" dirty="0"/>
          </a:p>
          <a:p>
            <a:pPr algn="l"/>
            <a:r>
              <a:rPr lang="en-US" altLang="en-US" dirty="0"/>
              <a:t>10</a:t>
            </a:r>
            <a:r>
              <a:rPr lang="en-US" altLang="en-US" dirty="0" smtClean="0"/>
              <a:t>月</a:t>
            </a:r>
            <a:r>
              <a:rPr lang="en-US" altLang="zh-CN" dirty="0" smtClean="0"/>
              <a:t>18</a:t>
            </a:r>
            <a:r>
              <a:rPr lang="en-US" altLang="en-US" dirty="0" smtClean="0"/>
              <a:t>日  </a:t>
            </a:r>
            <a:r>
              <a:rPr lang="en-US" altLang="en-US" dirty="0" err="1"/>
              <a:t>第五课</a:t>
            </a:r>
            <a:r>
              <a:rPr lang="en-US" altLang="en-US" dirty="0"/>
              <a:t> </a:t>
            </a:r>
            <a:r>
              <a:rPr lang="en-US" altLang="en-US" dirty="0" smtClean="0"/>
              <a:t>     </a:t>
            </a:r>
            <a:r>
              <a:rPr lang="en-US" altLang="en-US" dirty="0" err="1" smtClean="0"/>
              <a:t>表面吸附</a:t>
            </a:r>
            <a:endParaRPr lang="en-US" altLang="en-US" dirty="0"/>
          </a:p>
          <a:p>
            <a:pPr algn="l"/>
            <a:r>
              <a:rPr lang="en-US" altLang="en-US" dirty="0"/>
              <a:t>10</a:t>
            </a:r>
            <a:r>
              <a:rPr lang="en-US" altLang="en-US" dirty="0" smtClean="0"/>
              <a:t>月</a:t>
            </a:r>
            <a:r>
              <a:rPr lang="en-US" altLang="zh-CN" dirty="0" smtClean="0"/>
              <a:t>25</a:t>
            </a:r>
            <a:r>
              <a:rPr lang="en-US" altLang="en-US" dirty="0" smtClean="0"/>
              <a:t>日  </a:t>
            </a:r>
            <a:r>
              <a:rPr lang="en-US" altLang="en-US" dirty="0" err="1"/>
              <a:t>第六课</a:t>
            </a:r>
            <a:r>
              <a:rPr lang="en-US" altLang="en-US" dirty="0"/>
              <a:t> </a:t>
            </a:r>
            <a:r>
              <a:rPr lang="en-US" altLang="en-US" dirty="0" smtClean="0"/>
              <a:t>     </a:t>
            </a:r>
            <a:r>
              <a:rPr lang="en-US" altLang="en-US" dirty="0" err="1" smtClean="0"/>
              <a:t>表面等离激元</a:t>
            </a:r>
            <a:endParaRPr lang="en-US" altLang="en-US" dirty="0"/>
          </a:p>
          <a:p>
            <a:pPr algn="l"/>
            <a:r>
              <a:rPr lang="en-US" altLang="en-US" dirty="0"/>
              <a:t>1</a:t>
            </a:r>
            <a:r>
              <a:rPr lang="en-US" altLang="zh-CN" dirty="0"/>
              <a:t>1</a:t>
            </a:r>
            <a:r>
              <a:rPr lang="en-US" altLang="en-US" dirty="0" smtClean="0"/>
              <a:t>月</a:t>
            </a:r>
            <a:r>
              <a:rPr lang="en-US" altLang="zh-CN" dirty="0" smtClean="0"/>
              <a:t>1</a:t>
            </a:r>
            <a:r>
              <a:rPr lang="en-US" altLang="en-US" dirty="0" smtClean="0"/>
              <a:t>日    </a:t>
            </a:r>
            <a:r>
              <a:rPr lang="en-US" altLang="en-US" dirty="0" err="1"/>
              <a:t>第七课</a:t>
            </a:r>
            <a:r>
              <a:rPr lang="zh-CN" altLang="en-US" dirty="0"/>
              <a:t> </a:t>
            </a:r>
            <a:r>
              <a:rPr lang="zh-CN" altLang="en-US" dirty="0" smtClean="0"/>
              <a:t>     </a:t>
            </a:r>
            <a:r>
              <a:rPr lang="en-US" altLang="zh-CN" dirty="0" err="1" smtClean="0"/>
              <a:t>表面</a:t>
            </a:r>
            <a:r>
              <a:rPr lang="zh-CN" altLang="en-US" dirty="0" smtClean="0"/>
              <a:t>热力学和动力学</a:t>
            </a:r>
            <a:endParaRPr lang="en-US" altLang="en-US" dirty="0"/>
          </a:p>
          <a:p>
            <a:pPr algn="l"/>
            <a:r>
              <a:rPr lang="en-US" altLang="en-US" b="1" dirty="0">
                <a:solidFill>
                  <a:srgbClr val="FF0000"/>
                </a:solidFill>
              </a:rPr>
              <a:t>1</a:t>
            </a:r>
            <a:r>
              <a:rPr lang="en-US" altLang="zh-CN" b="1" dirty="0">
                <a:solidFill>
                  <a:srgbClr val="FF0000"/>
                </a:solidFill>
              </a:rPr>
              <a:t>1</a:t>
            </a:r>
            <a:r>
              <a:rPr lang="en-US" altLang="en-US" b="1" dirty="0" smtClean="0">
                <a:solidFill>
                  <a:srgbClr val="FF0000"/>
                </a:solidFill>
              </a:rPr>
              <a:t>月</a:t>
            </a:r>
            <a:r>
              <a:rPr lang="en-US" altLang="zh-CN" b="1" dirty="0" smtClean="0">
                <a:solidFill>
                  <a:srgbClr val="FF0000"/>
                </a:solidFill>
              </a:rPr>
              <a:t>8</a:t>
            </a:r>
            <a:r>
              <a:rPr lang="en-US" altLang="en-US" b="1" dirty="0" smtClean="0">
                <a:solidFill>
                  <a:srgbClr val="FF0000"/>
                </a:solidFill>
              </a:rPr>
              <a:t>日    </a:t>
            </a:r>
            <a:r>
              <a:rPr lang="zh-CN" altLang="en-US" b="1" dirty="0" smtClean="0">
                <a:solidFill>
                  <a:srgbClr val="FF0000"/>
                </a:solidFill>
              </a:rPr>
              <a:t>分组</a:t>
            </a:r>
            <a:r>
              <a:rPr lang="zh-CN" altLang="en-US" b="1" dirty="0">
                <a:solidFill>
                  <a:srgbClr val="FF0000"/>
                </a:solidFill>
              </a:rPr>
              <a:t>讨论 </a:t>
            </a:r>
            <a:r>
              <a:rPr lang="en-US" altLang="zh-CN" b="1" dirty="0">
                <a:solidFill>
                  <a:srgbClr val="FF0000"/>
                </a:solidFill>
              </a:rPr>
              <a:t>(40%)</a:t>
            </a:r>
            <a:endParaRPr lang="zh-CN" altLang="en-US" b="1" dirty="0">
              <a:solidFill>
                <a:srgbClr val="FF0000"/>
              </a:solidFill>
            </a:endParaRPr>
          </a:p>
          <a:p>
            <a:pPr algn="l"/>
            <a:r>
              <a:rPr lang="en-US" altLang="en-US" b="1" dirty="0">
                <a:solidFill>
                  <a:srgbClr val="FF0000"/>
                </a:solidFill>
              </a:rPr>
              <a:t>11</a:t>
            </a:r>
            <a:r>
              <a:rPr lang="en-US" altLang="en-US" b="1" dirty="0" smtClean="0">
                <a:solidFill>
                  <a:srgbClr val="FF0000"/>
                </a:solidFill>
              </a:rPr>
              <a:t>月</a:t>
            </a:r>
            <a:r>
              <a:rPr lang="en-US" altLang="zh-CN" b="1" dirty="0" smtClean="0">
                <a:solidFill>
                  <a:srgbClr val="FF0000"/>
                </a:solidFill>
              </a:rPr>
              <a:t>15</a:t>
            </a:r>
            <a:r>
              <a:rPr lang="en-US" altLang="en-US" b="1" dirty="0" smtClean="0">
                <a:solidFill>
                  <a:srgbClr val="FF0000"/>
                </a:solidFill>
              </a:rPr>
              <a:t>日 </a:t>
            </a:r>
            <a:r>
              <a:rPr lang="zh-CN" altLang="en-US" b="1" dirty="0" smtClean="0">
                <a:solidFill>
                  <a:srgbClr val="FF0000"/>
                </a:solidFill>
              </a:rPr>
              <a:t> </a:t>
            </a:r>
            <a:r>
              <a:rPr lang="zh-CN" altLang="en-US" b="1" dirty="0">
                <a:solidFill>
                  <a:srgbClr val="FF0000"/>
                </a:solidFill>
              </a:rPr>
              <a:t>分组讨论 </a:t>
            </a:r>
            <a:r>
              <a:rPr lang="en-US" altLang="zh-CN" b="1" dirty="0">
                <a:solidFill>
                  <a:srgbClr val="FF0000"/>
                </a:solidFill>
              </a:rPr>
              <a:t>(40%)</a:t>
            </a:r>
          </a:p>
          <a:p>
            <a:pPr algn="l"/>
            <a:r>
              <a:rPr lang="en-US" altLang="en-US" dirty="0"/>
              <a:t>11</a:t>
            </a:r>
            <a:r>
              <a:rPr lang="en-US" altLang="en-US" dirty="0" smtClean="0"/>
              <a:t>月</a:t>
            </a:r>
            <a:r>
              <a:rPr lang="en-US" altLang="zh-CN" dirty="0" smtClean="0"/>
              <a:t>22</a:t>
            </a:r>
            <a:r>
              <a:rPr lang="en-US" altLang="en-US" dirty="0" smtClean="0"/>
              <a:t>日 </a:t>
            </a:r>
            <a:r>
              <a:rPr lang="zh-CN" altLang="en-US" dirty="0" smtClean="0"/>
              <a:t> </a:t>
            </a:r>
            <a:r>
              <a:rPr lang="en-US" altLang="en-US" dirty="0"/>
              <a:t>第</a:t>
            </a:r>
            <a:r>
              <a:rPr lang="zh-CN" altLang="en-US" dirty="0"/>
              <a:t>八</a:t>
            </a:r>
            <a:r>
              <a:rPr lang="en-US" altLang="en-US" dirty="0"/>
              <a:t>课</a:t>
            </a:r>
            <a:r>
              <a:rPr lang="zh-CN" altLang="en-US" dirty="0"/>
              <a:t>      实验</a:t>
            </a:r>
            <a:r>
              <a:rPr lang="en-US" altLang="zh-CN" dirty="0"/>
              <a:t>1</a:t>
            </a:r>
            <a:r>
              <a:rPr lang="zh-CN" altLang="en-US" dirty="0"/>
              <a:t>：表面空间分辨技术</a:t>
            </a:r>
            <a:endParaRPr lang="en-US" altLang="en-US" dirty="0"/>
          </a:p>
          <a:p>
            <a:pPr algn="l"/>
            <a:r>
              <a:rPr lang="en-US" altLang="en-US" dirty="0" smtClean="0"/>
              <a:t>11月</a:t>
            </a:r>
            <a:r>
              <a:rPr lang="en-US" altLang="zh-CN" dirty="0" smtClean="0"/>
              <a:t>29</a:t>
            </a:r>
            <a:r>
              <a:rPr lang="en-US" altLang="en-US" dirty="0" smtClean="0"/>
              <a:t>日 </a:t>
            </a:r>
            <a:r>
              <a:rPr lang="zh-CN" altLang="en-US" dirty="0" smtClean="0"/>
              <a:t> 第九</a:t>
            </a:r>
            <a:r>
              <a:rPr lang="zh-CN" altLang="en-US" dirty="0"/>
              <a:t>课      实验</a:t>
            </a:r>
            <a:r>
              <a:rPr lang="en-US" altLang="zh-CN" dirty="0"/>
              <a:t>2</a:t>
            </a:r>
            <a:r>
              <a:rPr lang="zh-CN" altLang="en-US" dirty="0"/>
              <a:t>：</a:t>
            </a:r>
            <a:r>
              <a:rPr lang="en-US" altLang="en-US" dirty="0" err="1"/>
              <a:t>表面能量分辨技术</a:t>
            </a:r>
            <a:endParaRPr lang="en-US" altLang="en-US" dirty="0"/>
          </a:p>
          <a:p>
            <a:pPr algn="l"/>
            <a:r>
              <a:rPr lang="en-US" altLang="en-US" dirty="0"/>
              <a:t>12</a:t>
            </a:r>
            <a:r>
              <a:rPr lang="en-US" altLang="en-US" dirty="0" smtClean="0"/>
              <a:t>月</a:t>
            </a:r>
            <a:r>
              <a:rPr lang="en-US" altLang="zh-CN" dirty="0" smtClean="0"/>
              <a:t>6</a:t>
            </a:r>
            <a:r>
              <a:rPr lang="en-US" altLang="en-US" dirty="0" smtClean="0"/>
              <a:t>日 </a:t>
            </a:r>
            <a:r>
              <a:rPr lang="zh-CN" altLang="en-US" dirty="0" smtClean="0"/>
              <a:t>   </a:t>
            </a:r>
            <a:r>
              <a:rPr lang="en-US" altLang="en-US" dirty="0"/>
              <a:t>第</a:t>
            </a:r>
            <a:r>
              <a:rPr lang="zh-CN" altLang="en-US" dirty="0"/>
              <a:t>十</a:t>
            </a:r>
            <a:r>
              <a:rPr lang="en-US" altLang="en-US" dirty="0"/>
              <a:t>课</a:t>
            </a:r>
            <a:r>
              <a:rPr lang="zh-CN" altLang="en-US" dirty="0"/>
              <a:t>      实验</a:t>
            </a:r>
            <a:r>
              <a:rPr lang="en-US" altLang="zh-CN" dirty="0"/>
              <a:t>3</a:t>
            </a:r>
            <a:r>
              <a:rPr lang="zh-CN" altLang="en-US" dirty="0"/>
              <a:t>：表面时间分辨技术</a:t>
            </a:r>
            <a:endParaRPr lang="en-US" altLang="en-US" dirty="0"/>
          </a:p>
          <a:p>
            <a:pPr algn="l"/>
            <a:r>
              <a:rPr lang="en-US" altLang="en-US" dirty="0"/>
              <a:t>12</a:t>
            </a:r>
            <a:r>
              <a:rPr lang="en-US" altLang="en-US" dirty="0" smtClean="0"/>
              <a:t>月</a:t>
            </a:r>
            <a:r>
              <a:rPr lang="en-US" altLang="zh-CN" dirty="0" smtClean="0"/>
              <a:t>13</a:t>
            </a:r>
            <a:r>
              <a:rPr lang="en-US" altLang="en-US" dirty="0" smtClean="0"/>
              <a:t>日 </a:t>
            </a:r>
            <a:r>
              <a:rPr lang="zh-CN" altLang="en-US" dirty="0" smtClean="0"/>
              <a:t> </a:t>
            </a:r>
            <a:r>
              <a:rPr lang="en-US" altLang="en-US" dirty="0"/>
              <a:t>第</a:t>
            </a:r>
            <a:r>
              <a:rPr lang="zh-CN" altLang="en-US" dirty="0"/>
              <a:t>十一</a:t>
            </a:r>
            <a:r>
              <a:rPr lang="en-US" altLang="en-US" dirty="0"/>
              <a:t>课</a:t>
            </a:r>
            <a:r>
              <a:rPr lang="zh-CN" altLang="en-US" dirty="0"/>
              <a:t>  实验</a:t>
            </a:r>
            <a:r>
              <a:rPr lang="en-US" altLang="zh-CN" dirty="0"/>
              <a:t>4</a:t>
            </a:r>
            <a:r>
              <a:rPr lang="zh-CN" altLang="en-US" dirty="0"/>
              <a:t>：表面外延生长与原位观测</a:t>
            </a:r>
            <a:r>
              <a:rPr lang="zh-CN" altLang="en-US" dirty="0" smtClean="0"/>
              <a:t>技术</a:t>
            </a:r>
            <a:endParaRPr lang="en-US" altLang="en-US" dirty="0"/>
          </a:p>
          <a:p>
            <a:pPr algn="l"/>
            <a:r>
              <a:rPr lang="en-US" altLang="en-US" dirty="0"/>
              <a:t>12</a:t>
            </a:r>
            <a:r>
              <a:rPr lang="en-US" altLang="en-US" dirty="0" smtClean="0"/>
              <a:t>月</a:t>
            </a:r>
            <a:r>
              <a:rPr lang="en-US" altLang="zh-CN" dirty="0" smtClean="0"/>
              <a:t>20</a:t>
            </a:r>
            <a:r>
              <a:rPr lang="en-US" altLang="en-US" dirty="0" smtClean="0"/>
              <a:t>日 </a:t>
            </a:r>
            <a:r>
              <a:rPr lang="zh-CN" altLang="en-US" dirty="0" smtClean="0"/>
              <a:t> </a:t>
            </a:r>
            <a:r>
              <a:rPr lang="en-US" altLang="en-US" dirty="0" err="1"/>
              <a:t>第十</a:t>
            </a:r>
            <a:r>
              <a:rPr lang="zh-CN" altLang="en-US" dirty="0"/>
              <a:t>二</a:t>
            </a:r>
            <a:r>
              <a:rPr lang="en-US" altLang="en-US" dirty="0"/>
              <a:t>课</a:t>
            </a:r>
            <a:r>
              <a:rPr lang="zh-CN" altLang="en-US" dirty="0"/>
              <a:t>  实验</a:t>
            </a:r>
            <a:r>
              <a:rPr lang="en-US" altLang="zh-CN" dirty="0"/>
              <a:t>5</a:t>
            </a:r>
            <a:r>
              <a:rPr lang="zh-CN" altLang="en-US" dirty="0"/>
              <a:t>：超高真空技术</a:t>
            </a:r>
          </a:p>
          <a:p>
            <a:pPr algn="l"/>
            <a:r>
              <a:rPr lang="en-US" altLang="zh-CN" dirty="0"/>
              <a:t>12</a:t>
            </a:r>
            <a:r>
              <a:rPr lang="en-US" altLang="en-US" dirty="0" smtClean="0"/>
              <a:t>月</a:t>
            </a:r>
            <a:r>
              <a:rPr lang="en-US" altLang="zh-CN" dirty="0" smtClean="0"/>
              <a:t>27</a:t>
            </a:r>
            <a:r>
              <a:rPr lang="en-US" altLang="en-US" dirty="0" smtClean="0"/>
              <a:t>日 </a:t>
            </a:r>
            <a:r>
              <a:rPr lang="zh-CN" altLang="en-US" dirty="0" smtClean="0"/>
              <a:t> </a:t>
            </a:r>
            <a:r>
              <a:rPr lang="en-US" altLang="en-US" dirty="0" err="1"/>
              <a:t>第十</a:t>
            </a:r>
            <a:r>
              <a:rPr lang="zh-CN" altLang="en-US" dirty="0"/>
              <a:t>三</a:t>
            </a:r>
            <a:r>
              <a:rPr lang="en-US" altLang="en-US" dirty="0"/>
              <a:t>课</a:t>
            </a:r>
            <a:r>
              <a:rPr lang="zh-CN" altLang="en-US" dirty="0"/>
              <a:t>  科研实例经验交流和</a:t>
            </a:r>
            <a:r>
              <a:rPr lang="zh-CN" altLang="en-US" dirty="0" smtClean="0"/>
              <a:t>答疑（待定）</a:t>
            </a:r>
            <a:endParaRPr lang="zh-CN" altLang="en-US" dirty="0"/>
          </a:p>
          <a:p>
            <a:pPr algn="l"/>
            <a:r>
              <a:rPr lang="en-US" altLang="en-US" b="1" dirty="0">
                <a:solidFill>
                  <a:srgbClr val="FF3300"/>
                </a:solidFill>
              </a:rPr>
              <a:t>1</a:t>
            </a:r>
            <a:r>
              <a:rPr lang="en-US" altLang="en-US" b="1" dirty="0" smtClean="0">
                <a:solidFill>
                  <a:srgbClr val="FF3300"/>
                </a:solidFill>
              </a:rPr>
              <a:t>月</a:t>
            </a:r>
            <a:r>
              <a:rPr lang="en-US" altLang="zh-CN" b="1" dirty="0" smtClean="0">
                <a:solidFill>
                  <a:srgbClr val="FF3300"/>
                </a:solidFill>
              </a:rPr>
              <a:t>10</a:t>
            </a:r>
            <a:r>
              <a:rPr lang="en-US" altLang="en-US" b="1" dirty="0" smtClean="0">
                <a:solidFill>
                  <a:srgbClr val="FF3300"/>
                </a:solidFill>
              </a:rPr>
              <a:t>日 </a:t>
            </a:r>
            <a:r>
              <a:rPr lang="zh-CN" altLang="en-US" b="1" dirty="0" smtClean="0">
                <a:solidFill>
                  <a:srgbClr val="FF3300"/>
                </a:solidFill>
              </a:rPr>
              <a:t>   </a:t>
            </a:r>
            <a:r>
              <a:rPr lang="en-US" altLang="en-US" b="1" dirty="0" err="1">
                <a:solidFill>
                  <a:srgbClr val="FF3300"/>
                </a:solidFill>
              </a:rPr>
              <a:t>期末考试</a:t>
            </a:r>
            <a:r>
              <a:rPr lang="en-US" altLang="zh-CN" b="1" dirty="0">
                <a:solidFill>
                  <a:srgbClr val="FF3300"/>
                </a:solidFill>
              </a:rPr>
              <a:t> (60%)</a:t>
            </a:r>
            <a:endParaRPr lang="en-US" altLang="en-US" b="1" dirty="0">
              <a:solidFill>
                <a:srgbClr val="FF3300"/>
              </a:solidFill>
            </a:endParaRPr>
          </a:p>
          <a:p>
            <a:pPr algn="l"/>
            <a:endParaRPr lang="zh-CN" altLang="en-US" dirty="0">
              <a:solidFill>
                <a:srgbClr val="FF33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b="52603"/>
          <a:stretch>
            <a:fillRect/>
          </a:stretch>
        </p:blipFill>
        <p:spPr bwMode="auto">
          <a:xfrm>
            <a:off x="144016" y="69291"/>
            <a:ext cx="8964488" cy="5735973"/>
          </a:xfrm>
          <a:prstGeom prst="rect">
            <a:avLst/>
          </a:prstGeom>
          <a:noFill/>
          <a:ln w="9525">
            <a:noFill/>
            <a:miter lim="800000"/>
            <a:headEnd/>
            <a:tailEnd/>
          </a:ln>
        </p:spPr>
      </p:pic>
      <p:sp>
        <p:nvSpPr>
          <p:cNvPr id="4" name="TextBox 3"/>
          <p:cNvSpPr txBox="1"/>
          <p:nvPr/>
        </p:nvSpPr>
        <p:spPr>
          <a:xfrm>
            <a:off x="395536" y="5889466"/>
            <a:ext cx="4968552" cy="707886"/>
          </a:xfrm>
          <a:prstGeom prst="rect">
            <a:avLst/>
          </a:prstGeom>
          <a:noFill/>
        </p:spPr>
        <p:txBody>
          <a:bodyPr wrap="square" rtlCol="0">
            <a:spAutoFit/>
          </a:bodyPr>
          <a:lstStyle/>
          <a:p>
            <a:r>
              <a:rPr lang="en-US" altLang="zh-CN" b="1" dirty="0" smtClean="0">
                <a:solidFill>
                  <a:srgbClr val="C00000"/>
                </a:solidFill>
              </a:rPr>
              <a:t>1k bit </a:t>
            </a:r>
            <a:r>
              <a:rPr lang="zh-CN" altLang="en-US" b="1" dirty="0" smtClean="0">
                <a:solidFill>
                  <a:srgbClr val="C00000"/>
                </a:solidFill>
              </a:rPr>
              <a:t>原子存储</a:t>
            </a:r>
            <a:r>
              <a:rPr lang="zh-CN" altLang="en-US" b="1" dirty="0" smtClean="0">
                <a:solidFill>
                  <a:srgbClr val="C00000"/>
                </a:solidFill>
              </a:rPr>
              <a:t>：</a:t>
            </a:r>
            <a:endParaRPr lang="en-US" altLang="zh-CN" b="1" dirty="0" smtClean="0">
              <a:solidFill>
                <a:srgbClr val="C00000"/>
              </a:solidFill>
            </a:endParaRPr>
          </a:p>
          <a:p>
            <a:r>
              <a:rPr lang="zh-CN" altLang="en-US" b="1" dirty="0" smtClean="0">
                <a:solidFill>
                  <a:srgbClr val="C00000"/>
                </a:solidFill>
              </a:rPr>
              <a:t>“</a:t>
            </a:r>
            <a:r>
              <a:rPr lang="en-US" altLang="zh-CN" b="1" dirty="0" smtClean="0">
                <a:solidFill>
                  <a:srgbClr val="C00000"/>
                </a:solidFill>
              </a:rPr>
              <a:t>There is plenty of room at the bottom</a:t>
            </a:r>
            <a:r>
              <a:rPr lang="zh-CN" altLang="en-US" b="1" dirty="0" smtClean="0">
                <a:solidFill>
                  <a:srgbClr val="C00000"/>
                </a:solidFill>
              </a:rPr>
              <a:t>”</a:t>
            </a:r>
            <a:endParaRPr lang="zh-CN" altLang="en-US" b="1" dirty="0">
              <a:solidFill>
                <a:srgbClr val="C00000"/>
              </a:solidFill>
            </a:endParaRPr>
          </a:p>
        </p:txBody>
      </p:sp>
      <p:sp>
        <p:nvSpPr>
          <p:cNvPr id="5" name="TextBox 4"/>
          <p:cNvSpPr txBox="1"/>
          <p:nvPr/>
        </p:nvSpPr>
        <p:spPr>
          <a:xfrm>
            <a:off x="5521552" y="6093296"/>
            <a:ext cx="3082896" cy="400110"/>
          </a:xfrm>
          <a:prstGeom prst="rect">
            <a:avLst/>
          </a:prstGeom>
          <a:noFill/>
        </p:spPr>
        <p:txBody>
          <a:bodyPr wrap="none" rtlCol="0">
            <a:spAutoFit/>
          </a:bodyPr>
          <a:lstStyle/>
          <a:p>
            <a:r>
              <a:rPr lang="zh-CN" altLang="en-US" b="1" dirty="0" smtClean="0">
                <a:solidFill>
                  <a:srgbClr val="C00000"/>
                </a:solidFill>
              </a:rPr>
              <a:t>存储密度：</a:t>
            </a:r>
            <a:r>
              <a:rPr lang="en-US" altLang="zh-CN" b="1" dirty="0" smtClean="0">
                <a:solidFill>
                  <a:srgbClr val="C00000"/>
                </a:solidFill>
              </a:rPr>
              <a:t>0.778 bits/nm</a:t>
            </a:r>
            <a:r>
              <a:rPr lang="en-US" altLang="zh-CN" b="1" baseline="30000" dirty="0" smtClean="0">
                <a:solidFill>
                  <a:srgbClr val="C00000"/>
                </a:solidFill>
              </a:rPr>
              <a:t>-2</a:t>
            </a:r>
            <a:endParaRPr lang="zh-CN" altLang="en-US" b="1" baseline="30000" dirty="0">
              <a:solidFill>
                <a:srgbClr val="C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1_medium"/>
          <p:cNvPicPr>
            <a:picLocks noChangeAspect="1" noChangeArrowheads="1"/>
          </p:cNvPicPr>
          <p:nvPr/>
        </p:nvPicPr>
        <p:blipFill>
          <a:blip r:embed="rId2"/>
          <a:srcRect l="13333" t="44389" r="6667"/>
          <a:stretch>
            <a:fillRect/>
          </a:stretch>
        </p:blipFill>
        <p:spPr bwMode="auto">
          <a:xfrm>
            <a:off x="5181600" y="4267200"/>
            <a:ext cx="3276600" cy="1709738"/>
          </a:xfrm>
          <a:prstGeom prst="rect">
            <a:avLst/>
          </a:prstGeom>
          <a:noFill/>
          <a:ln w="9525">
            <a:noFill/>
            <a:miter lim="800000"/>
            <a:headEnd/>
            <a:tailEnd/>
          </a:ln>
        </p:spPr>
      </p:pic>
      <p:pic>
        <p:nvPicPr>
          <p:cNvPr id="72707" name="Picture 3" descr="kortus-mn12"/>
          <p:cNvPicPr>
            <a:picLocks noChangeAspect="1" noChangeArrowheads="1"/>
          </p:cNvPicPr>
          <p:nvPr/>
        </p:nvPicPr>
        <p:blipFill>
          <a:blip r:embed="rId3"/>
          <a:srcRect/>
          <a:stretch>
            <a:fillRect/>
          </a:stretch>
        </p:blipFill>
        <p:spPr bwMode="auto">
          <a:xfrm>
            <a:off x="5562600" y="1447800"/>
            <a:ext cx="2133600" cy="2133600"/>
          </a:xfrm>
          <a:prstGeom prst="rect">
            <a:avLst/>
          </a:prstGeom>
          <a:noFill/>
          <a:ln w="9525">
            <a:noFill/>
            <a:miter lim="800000"/>
            <a:headEnd/>
            <a:tailEnd/>
          </a:ln>
        </p:spPr>
      </p:pic>
      <p:sp>
        <p:nvSpPr>
          <p:cNvPr id="49156"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Why single molecules ?</a:t>
            </a:r>
          </a:p>
        </p:txBody>
      </p:sp>
      <p:sp>
        <p:nvSpPr>
          <p:cNvPr id="49157" name="Rectangle 5"/>
          <p:cNvSpPr>
            <a:spLocks noGrp="1" noChangeArrowheads="1"/>
          </p:cNvSpPr>
          <p:nvPr>
            <p:ph type="body" idx="1"/>
          </p:nvPr>
        </p:nvSpPr>
        <p:spPr bwMode="auto">
          <a:xfrm>
            <a:off x="2286000" y="5791200"/>
            <a:ext cx="8229600" cy="4530725"/>
          </a:xfrm>
          <a:noFill/>
          <a:ln>
            <a:miter lim="800000"/>
            <a:headEnd/>
            <a:tailEnd/>
          </a:ln>
        </p:spPr>
        <p:txBody>
          <a:bodyPr vert="horz" wrap="square" lIns="91440" tIns="45720" rIns="91440" bIns="45720" numCol="1" anchor="t" anchorCtr="0" compatLnSpc="1">
            <a:prstTxWarp prst="textNoShape">
              <a:avLst/>
            </a:prstTxWarp>
          </a:bodyPr>
          <a:lstStyle/>
          <a:p>
            <a:endParaRPr lang="en-US" altLang="zh-CN" smtClean="0"/>
          </a:p>
          <a:p>
            <a:endParaRPr lang="en-US" altLang="zh-CN" smtClean="0"/>
          </a:p>
          <a:p>
            <a:endParaRPr lang="en-US" altLang="zh-CN" smtClean="0"/>
          </a:p>
          <a:p>
            <a:endParaRPr lang="en-US" altLang="zh-CN" smtClean="0"/>
          </a:p>
          <a:p>
            <a:endParaRPr lang="en-US" altLang="zh-CN" smtClean="0"/>
          </a:p>
        </p:txBody>
      </p:sp>
      <p:sp>
        <p:nvSpPr>
          <p:cNvPr id="72710" name="Rectangle 6"/>
          <p:cNvSpPr>
            <a:spLocks noChangeArrowheads="1"/>
          </p:cNvSpPr>
          <p:nvPr/>
        </p:nvSpPr>
        <p:spPr bwMode="auto">
          <a:xfrm>
            <a:off x="1143000" y="1123950"/>
            <a:ext cx="25209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Molecular electronics</a:t>
            </a:r>
          </a:p>
        </p:txBody>
      </p:sp>
      <p:pic>
        <p:nvPicPr>
          <p:cNvPr id="72711" name="Picture 7" descr="050608055511"/>
          <p:cNvPicPr>
            <a:picLocks noChangeAspect="1" noChangeArrowheads="1"/>
          </p:cNvPicPr>
          <p:nvPr/>
        </p:nvPicPr>
        <p:blipFill>
          <a:blip r:embed="rId4"/>
          <a:srcRect r="6667"/>
          <a:stretch>
            <a:fillRect/>
          </a:stretch>
        </p:blipFill>
        <p:spPr bwMode="auto">
          <a:xfrm>
            <a:off x="1528763" y="1447800"/>
            <a:ext cx="1595437" cy="2209800"/>
          </a:xfrm>
          <a:prstGeom prst="rect">
            <a:avLst/>
          </a:prstGeom>
          <a:noFill/>
          <a:ln w="9525">
            <a:noFill/>
            <a:miter lim="800000"/>
            <a:headEnd/>
            <a:tailEnd/>
          </a:ln>
        </p:spPr>
      </p:pic>
      <p:pic>
        <p:nvPicPr>
          <p:cNvPr id="72712" name="Picture 8" descr="13635bdd9e0"/>
          <p:cNvPicPr>
            <a:picLocks noChangeAspect="1" noChangeArrowheads="1"/>
          </p:cNvPicPr>
          <p:nvPr/>
        </p:nvPicPr>
        <p:blipFill>
          <a:blip r:embed="rId5"/>
          <a:srcRect/>
          <a:stretch>
            <a:fillRect/>
          </a:stretch>
        </p:blipFill>
        <p:spPr bwMode="auto">
          <a:xfrm>
            <a:off x="1066800" y="3962400"/>
            <a:ext cx="2514600" cy="1889125"/>
          </a:xfrm>
          <a:prstGeom prst="rect">
            <a:avLst/>
          </a:prstGeom>
          <a:noFill/>
          <a:ln w="9525">
            <a:noFill/>
            <a:miter lim="800000"/>
            <a:headEnd/>
            <a:tailEnd/>
          </a:ln>
        </p:spPr>
      </p:pic>
      <p:sp>
        <p:nvSpPr>
          <p:cNvPr id="72713" name="Rectangle 9"/>
          <p:cNvSpPr>
            <a:spLocks noChangeArrowheads="1"/>
          </p:cNvSpPr>
          <p:nvPr/>
        </p:nvSpPr>
        <p:spPr bwMode="auto">
          <a:xfrm>
            <a:off x="1276350" y="5805488"/>
            <a:ext cx="2152650" cy="366712"/>
          </a:xfrm>
          <a:prstGeom prst="rect">
            <a:avLst/>
          </a:prstGeom>
          <a:noFill/>
          <a:ln w="9525">
            <a:noFill/>
            <a:miter lim="800000"/>
            <a:headEnd/>
            <a:tailEnd/>
          </a:ln>
        </p:spPr>
        <p:txBody>
          <a:bodyPr wrap="none">
            <a:spAutoFit/>
          </a:bodyPr>
          <a:lstStyle/>
          <a:p>
            <a:r>
              <a:rPr lang="en-US" altLang="zh-CN" b="1">
                <a:solidFill>
                  <a:srgbClr val="000099"/>
                </a:solidFill>
              </a:rPr>
              <a:t>Molecular Biology</a:t>
            </a:r>
          </a:p>
        </p:txBody>
      </p:sp>
      <p:sp>
        <p:nvSpPr>
          <p:cNvPr id="72714" name="Rectangle 10"/>
          <p:cNvSpPr>
            <a:spLocks noChangeArrowheads="1"/>
          </p:cNvSpPr>
          <p:nvPr/>
        </p:nvSpPr>
        <p:spPr bwMode="auto">
          <a:xfrm>
            <a:off x="5492750" y="3857625"/>
            <a:ext cx="2508250" cy="366713"/>
          </a:xfrm>
          <a:prstGeom prst="rect">
            <a:avLst/>
          </a:prstGeom>
          <a:noFill/>
          <a:ln w="9525">
            <a:noFill/>
            <a:miter lim="800000"/>
            <a:headEnd/>
            <a:tailEnd/>
          </a:ln>
        </p:spPr>
        <p:txBody>
          <a:bodyPr wrap="none">
            <a:spAutoFit/>
          </a:bodyPr>
          <a:lstStyle/>
          <a:p>
            <a:r>
              <a:rPr lang="en-US" altLang="zh-CN" b="1">
                <a:solidFill>
                  <a:srgbClr val="000099"/>
                </a:solidFill>
              </a:rPr>
              <a:t>Novel quantum effect</a:t>
            </a:r>
          </a:p>
        </p:txBody>
      </p:sp>
      <p:sp>
        <p:nvSpPr>
          <p:cNvPr id="72715" name="Rectangle 11"/>
          <p:cNvSpPr>
            <a:spLocks noChangeArrowheads="1"/>
          </p:cNvSpPr>
          <p:nvPr/>
        </p:nvSpPr>
        <p:spPr bwMode="auto">
          <a:xfrm>
            <a:off x="5257800" y="1143000"/>
            <a:ext cx="28130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Single-molecule magnet</a:t>
            </a:r>
          </a:p>
        </p:txBody>
      </p:sp>
      <p:sp>
        <p:nvSpPr>
          <p:cNvPr id="49164" name="Oval 12"/>
          <p:cNvSpPr>
            <a:spLocks noChangeArrowheads="1"/>
          </p:cNvSpPr>
          <p:nvPr/>
        </p:nvSpPr>
        <p:spPr bwMode="auto">
          <a:xfrm>
            <a:off x="3365500" y="2895600"/>
            <a:ext cx="2286000" cy="1219200"/>
          </a:xfrm>
          <a:prstGeom prst="ellipse">
            <a:avLst/>
          </a:prstGeom>
          <a:solidFill>
            <a:srgbClr val="99CC00">
              <a:alpha val="45097"/>
            </a:srgbClr>
          </a:solidFill>
          <a:ln w="9525">
            <a:noFill/>
            <a:round/>
            <a:headEnd/>
            <a:tailEnd/>
          </a:ln>
        </p:spPr>
        <p:txBody>
          <a:bodyPr wrap="none" anchor="ctr"/>
          <a:lstStyle/>
          <a:p>
            <a:r>
              <a:rPr lang="en-US" altLang="zh-CN" sz="2800">
                <a:latin typeface="Impact" pitchFamily="34" charset="0"/>
              </a:rPr>
              <a:t>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linds(horizontal)">
                                      <p:cBhvr>
                                        <p:cTn id="7" dur="500"/>
                                        <p:tgtEl>
                                          <p:spTgt spid="72710"/>
                                        </p:tgtEl>
                                      </p:cBhvr>
                                    </p:animEffect>
                                  </p:childTnLst>
                                </p:cTn>
                              </p:par>
                              <p:par>
                                <p:cTn id="8" presetID="3" presetClass="entr" presetSubtype="10" fill="hold" nodeType="withEffect">
                                  <p:stCondLst>
                                    <p:cond delay="0"/>
                                  </p:stCondLst>
                                  <p:childTnLst>
                                    <p:set>
                                      <p:cBhvr>
                                        <p:cTn id="9" dur="1" fill="hold">
                                          <p:stCondLst>
                                            <p:cond delay="0"/>
                                          </p:stCondLst>
                                        </p:cTn>
                                        <p:tgtEl>
                                          <p:spTgt spid="72711"/>
                                        </p:tgtEl>
                                        <p:attrNameLst>
                                          <p:attrName>style.visibility</p:attrName>
                                        </p:attrNameLst>
                                      </p:cBhvr>
                                      <p:to>
                                        <p:strVal val="visible"/>
                                      </p:to>
                                    </p:set>
                                    <p:animEffect transition="in" filter="blinds(horizontal)">
                                      <p:cBhvr>
                                        <p:cTn id="10" dur="500"/>
                                        <p:tgtEl>
                                          <p:spTgt spid="727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blinds(horizontal)">
                                      <p:cBhvr>
                                        <p:cTn id="15" dur="500"/>
                                        <p:tgtEl>
                                          <p:spTgt spid="727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2713"/>
                                        </p:tgtEl>
                                        <p:attrNameLst>
                                          <p:attrName>style.visibility</p:attrName>
                                        </p:attrNameLst>
                                      </p:cBhvr>
                                      <p:to>
                                        <p:strVal val="visible"/>
                                      </p:to>
                                    </p:set>
                                    <p:animEffect transition="in" filter="blinds(horizontal)">
                                      <p:cBhvr>
                                        <p:cTn id="18" dur="500"/>
                                        <p:tgtEl>
                                          <p:spTgt spid="727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715"/>
                                        </p:tgtEl>
                                        <p:attrNameLst>
                                          <p:attrName>style.visibility</p:attrName>
                                        </p:attrNameLst>
                                      </p:cBhvr>
                                      <p:to>
                                        <p:strVal val="visible"/>
                                      </p:to>
                                    </p:set>
                                    <p:animEffect transition="in" filter="blinds(horizontal)">
                                      <p:cBhvr>
                                        <p:cTn id="23" dur="500"/>
                                        <p:tgtEl>
                                          <p:spTgt spid="72715"/>
                                        </p:tgtEl>
                                      </p:cBhvr>
                                    </p:animEffect>
                                  </p:childTnLst>
                                </p:cTn>
                              </p:par>
                              <p:par>
                                <p:cTn id="24" presetID="3" presetClass="entr" presetSubtype="10" fill="hold" nodeType="withEffect">
                                  <p:stCondLst>
                                    <p:cond delay="0"/>
                                  </p:stCondLst>
                                  <p:childTnLst>
                                    <p:set>
                                      <p:cBhvr>
                                        <p:cTn id="25" dur="1" fill="hold">
                                          <p:stCondLst>
                                            <p:cond delay="0"/>
                                          </p:stCondLst>
                                        </p:cTn>
                                        <p:tgtEl>
                                          <p:spTgt spid="72707"/>
                                        </p:tgtEl>
                                        <p:attrNameLst>
                                          <p:attrName>style.visibility</p:attrName>
                                        </p:attrNameLst>
                                      </p:cBhvr>
                                      <p:to>
                                        <p:strVal val="visible"/>
                                      </p:to>
                                    </p:set>
                                    <p:animEffect transition="in" filter="blinds(horizontal)">
                                      <p:cBhvr>
                                        <p:cTn id="26" dur="500"/>
                                        <p:tgtEl>
                                          <p:spTgt spid="7270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2714"/>
                                        </p:tgtEl>
                                        <p:attrNameLst>
                                          <p:attrName>style.visibility</p:attrName>
                                        </p:attrNameLst>
                                      </p:cBhvr>
                                      <p:to>
                                        <p:strVal val="visible"/>
                                      </p:to>
                                    </p:set>
                                    <p:animEffect transition="in" filter="blinds(horizontal)">
                                      <p:cBhvr>
                                        <p:cTn id="31" dur="500"/>
                                        <p:tgtEl>
                                          <p:spTgt spid="72714"/>
                                        </p:tgtEl>
                                      </p:cBhvr>
                                    </p:animEffect>
                                  </p:childTnLst>
                                </p:cTn>
                              </p:par>
                              <p:par>
                                <p:cTn id="32" presetID="3" presetClass="entr" presetSubtype="10" fill="hold" nodeType="withEffect">
                                  <p:stCondLst>
                                    <p:cond delay="0"/>
                                  </p:stCondLst>
                                  <p:childTnLst>
                                    <p:set>
                                      <p:cBhvr>
                                        <p:cTn id="33" dur="1" fill="hold">
                                          <p:stCondLst>
                                            <p:cond delay="0"/>
                                          </p:stCondLst>
                                        </p:cTn>
                                        <p:tgtEl>
                                          <p:spTgt spid="72706"/>
                                        </p:tgtEl>
                                        <p:attrNameLst>
                                          <p:attrName>style.visibility</p:attrName>
                                        </p:attrNameLst>
                                      </p:cBhvr>
                                      <p:to>
                                        <p:strVal val="visible"/>
                                      </p:to>
                                    </p:set>
                                    <p:animEffect transition="in" filter="blinds(horizontal)">
                                      <p:cBhvr>
                                        <p:cTn id="34"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3" grpId="0"/>
      <p:bldP spid="72714" grpId="0"/>
      <p:bldP spid="727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719" b="2203"/>
          <a:stretch>
            <a:fillRect/>
          </a:stretch>
        </p:blipFill>
        <p:spPr bwMode="auto">
          <a:xfrm>
            <a:off x="714375" y="0"/>
            <a:ext cx="5910263" cy="6500813"/>
          </a:xfrm>
          <a:prstGeom prst="rect">
            <a:avLst/>
          </a:prstGeom>
          <a:noFill/>
          <a:ln w="9525">
            <a:noFill/>
            <a:miter lim="800000"/>
            <a:headEnd/>
            <a:tailEnd/>
          </a:ln>
        </p:spPr>
      </p:pic>
      <p:sp>
        <p:nvSpPr>
          <p:cNvPr id="50179" name="Rectangle 8"/>
          <p:cNvSpPr>
            <a:spLocks noChangeArrowheads="1"/>
          </p:cNvSpPr>
          <p:nvPr/>
        </p:nvSpPr>
        <p:spPr bwMode="auto">
          <a:xfrm>
            <a:off x="4572000" y="6143625"/>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pic>
        <p:nvPicPr>
          <p:cNvPr id="50180" name="Picture 3"/>
          <p:cNvPicPr>
            <a:picLocks noChangeAspect="1" noChangeArrowheads="1"/>
          </p:cNvPicPr>
          <p:nvPr/>
        </p:nvPicPr>
        <p:blipFill>
          <a:blip r:embed="rId3"/>
          <a:srcRect/>
          <a:stretch>
            <a:fillRect/>
          </a:stretch>
        </p:blipFill>
        <p:spPr bwMode="auto">
          <a:xfrm>
            <a:off x="4929188" y="2428875"/>
            <a:ext cx="3081337" cy="309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bwMode="auto">
          <a:xfrm>
            <a:off x="457200" y="188913"/>
            <a:ext cx="8229600" cy="787400"/>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可控断键 </a:t>
            </a:r>
          </a:p>
        </p:txBody>
      </p:sp>
      <p:grpSp>
        <p:nvGrpSpPr>
          <p:cNvPr id="2" name="Group 3"/>
          <p:cNvGrpSpPr>
            <a:grpSpLocks/>
          </p:cNvGrpSpPr>
          <p:nvPr/>
        </p:nvGrpSpPr>
        <p:grpSpPr bwMode="auto">
          <a:xfrm>
            <a:off x="5845175" y="1125538"/>
            <a:ext cx="1196975" cy="4967287"/>
            <a:chOff x="3682" y="709"/>
            <a:chExt cx="754" cy="3129"/>
          </a:xfrm>
        </p:grpSpPr>
        <p:pic>
          <p:nvPicPr>
            <p:cNvPr id="51248" name="Picture 4"/>
            <p:cNvPicPr>
              <a:picLocks noChangeAspect="1" noChangeArrowheads="1"/>
            </p:cNvPicPr>
            <p:nvPr/>
          </p:nvPicPr>
          <p:blipFill>
            <a:blip r:embed="rId3"/>
            <a:srcRect/>
            <a:stretch>
              <a:fillRect/>
            </a:stretch>
          </p:blipFill>
          <p:spPr bwMode="auto">
            <a:xfrm>
              <a:off x="3718" y="709"/>
              <a:ext cx="718" cy="720"/>
            </a:xfrm>
            <a:prstGeom prst="rect">
              <a:avLst/>
            </a:prstGeom>
            <a:noFill/>
            <a:ln w="9525">
              <a:noFill/>
              <a:miter lim="800000"/>
              <a:headEnd/>
              <a:tailEnd/>
            </a:ln>
          </p:spPr>
        </p:pic>
        <p:pic>
          <p:nvPicPr>
            <p:cNvPr id="51249" name="Picture 5"/>
            <p:cNvPicPr>
              <a:picLocks noChangeAspect="1" noChangeArrowheads="1"/>
            </p:cNvPicPr>
            <p:nvPr/>
          </p:nvPicPr>
          <p:blipFill>
            <a:blip r:embed="rId4"/>
            <a:srcRect/>
            <a:stretch>
              <a:fillRect/>
            </a:stretch>
          </p:blipFill>
          <p:spPr bwMode="auto">
            <a:xfrm>
              <a:off x="3718" y="1460"/>
              <a:ext cx="709" cy="712"/>
            </a:xfrm>
            <a:prstGeom prst="rect">
              <a:avLst/>
            </a:prstGeom>
            <a:noFill/>
            <a:ln w="9525">
              <a:noFill/>
              <a:miter lim="800000"/>
              <a:headEnd/>
              <a:tailEnd/>
            </a:ln>
          </p:spPr>
        </p:pic>
        <p:pic>
          <p:nvPicPr>
            <p:cNvPr id="51250" name="Picture 6"/>
            <p:cNvPicPr>
              <a:picLocks noChangeAspect="1" noChangeArrowheads="1"/>
            </p:cNvPicPr>
            <p:nvPr/>
          </p:nvPicPr>
          <p:blipFill>
            <a:blip r:embed="rId5"/>
            <a:srcRect/>
            <a:stretch>
              <a:fillRect/>
            </a:stretch>
          </p:blipFill>
          <p:spPr bwMode="auto">
            <a:xfrm>
              <a:off x="3718" y="2176"/>
              <a:ext cx="709" cy="711"/>
            </a:xfrm>
            <a:prstGeom prst="rect">
              <a:avLst/>
            </a:prstGeom>
            <a:noFill/>
            <a:ln w="9525">
              <a:noFill/>
              <a:miter lim="800000"/>
              <a:headEnd/>
              <a:tailEnd/>
            </a:ln>
          </p:spPr>
        </p:pic>
        <p:grpSp>
          <p:nvGrpSpPr>
            <p:cNvPr id="51251" name="Group 7"/>
            <p:cNvGrpSpPr>
              <a:grpSpLocks/>
            </p:cNvGrpSpPr>
            <p:nvPr/>
          </p:nvGrpSpPr>
          <p:grpSpPr bwMode="auto">
            <a:xfrm>
              <a:off x="3682" y="2926"/>
              <a:ext cx="754" cy="912"/>
              <a:chOff x="3868" y="2976"/>
              <a:chExt cx="957" cy="1156"/>
            </a:xfrm>
          </p:grpSpPr>
          <p:pic>
            <p:nvPicPr>
              <p:cNvPr id="51252" name="Picture 8"/>
              <p:cNvPicPr>
                <a:picLocks noChangeAspect="1" noChangeArrowheads="1"/>
              </p:cNvPicPr>
              <p:nvPr/>
            </p:nvPicPr>
            <p:blipFill>
              <a:blip r:embed="rId6"/>
              <a:srcRect t="17630"/>
              <a:stretch>
                <a:fillRect/>
              </a:stretch>
            </p:blipFill>
            <p:spPr bwMode="auto">
              <a:xfrm>
                <a:off x="3868" y="2976"/>
                <a:ext cx="935" cy="949"/>
              </a:xfrm>
              <a:prstGeom prst="rect">
                <a:avLst/>
              </a:prstGeom>
              <a:noFill/>
              <a:ln w="9525">
                <a:noFill/>
                <a:miter lim="800000"/>
                <a:headEnd/>
                <a:tailEnd/>
              </a:ln>
            </p:spPr>
          </p:pic>
          <p:pic>
            <p:nvPicPr>
              <p:cNvPr id="51253" name="Picture 9"/>
              <p:cNvPicPr>
                <a:picLocks noChangeAspect="1" noChangeArrowheads="1"/>
              </p:cNvPicPr>
              <p:nvPr/>
            </p:nvPicPr>
            <p:blipFill>
              <a:blip r:embed="rId7"/>
              <a:srcRect/>
              <a:stretch>
                <a:fillRect/>
              </a:stretch>
            </p:blipFill>
            <p:spPr bwMode="auto">
              <a:xfrm>
                <a:off x="3902" y="3908"/>
                <a:ext cx="923" cy="224"/>
              </a:xfrm>
              <a:prstGeom prst="rect">
                <a:avLst/>
              </a:prstGeom>
              <a:noFill/>
              <a:ln w="9525">
                <a:noFill/>
                <a:miter lim="800000"/>
                <a:headEnd/>
                <a:tailEnd/>
              </a:ln>
            </p:spPr>
          </p:pic>
        </p:grpSp>
      </p:grpSp>
      <p:grpSp>
        <p:nvGrpSpPr>
          <p:cNvPr id="4" name="Group 10"/>
          <p:cNvGrpSpPr>
            <a:grpSpLocks/>
          </p:cNvGrpSpPr>
          <p:nvPr/>
        </p:nvGrpSpPr>
        <p:grpSpPr bwMode="auto">
          <a:xfrm>
            <a:off x="7097713" y="1125538"/>
            <a:ext cx="1209675" cy="4967287"/>
            <a:chOff x="4471" y="709"/>
            <a:chExt cx="762" cy="3129"/>
          </a:xfrm>
        </p:grpSpPr>
        <p:pic>
          <p:nvPicPr>
            <p:cNvPr id="51242" name="Picture 11"/>
            <p:cNvPicPr>
              <a:picLocks noChangeAspect="1" noChangeArrowheads="1"/>
            </p:cNvPicPr>
            <p:nvPr/>
          </p:nvPicPr>
          <p:blipFill>
            <a:blip r:embed="rId8"/>
            <a:srcRect/>
            <a:stretch>
              <a:fillRect/>
            </a:stretch>
          </p:blipFill>
          <p:spPr bwMode="auto">
            <a:xfrm>
              <a:off x="4501" y="709"/>
              <a:ext cx="720" cy="720"/>
            </a:xfrm>
            <a:prstGeom prst="rect">
              <a:avLst/>
            </a:prstGeom>
            <a:noFill/>
            <a:ln w="9525">
              <a:noFill/>
              <a:miter lim="800000"/>
              <a:headEnd/>
              <a:tailEnd/>
            </a:ln>
          </p:spPr>
        </p:pic>
        <p:pic>
          <p:nvPicPr>
            <p:cNvPr id="51243" name="Picture 12"/>
            <p:cNvPicPr>
              <a:picLocks noChangeAspect="1" noChangeArrowheads="1"/>
            </p:cNvPicPr>
            <p:nvPr/>
          </p:nvPicPr>
          <p:blipFill>
            <a:blip r:embed="rId9"/>
            <a:srcRect/>
            <a:stretch>
              <a:fillRect/>
            </a:stretch>
          </p:blipFill>
          <p:spPr bwMode="auto">
            <a:xfrm>
              <a:off x="4501" y="1460"/>
              <a:ext cx="711" cy="712"/>
            </a:xfrm>
            <a:prstGeom prst="rect">
              <a:avLst/>
            </a:prstGeom>
            <a:noFill/>
            <a:ln w="9525">
              <a:noFill/>
              <a:miter lim="800000"/>
              <a:headEnd/>
              <a:tailEnd/>
            </a:ln>
          </p:spPr>
        </p:pic>
        <p:pic>
          <p:nvPicPr>
            <p:cNvPr id="51244" name="Picture 13"/>
            <p:cNvPicPr>
              <a:picLocks noChangeAspect="1" noChangeArrowheads="1"/>
            </p:cNvPicPr>
            <p:nvPr/>
          </p:nvPicPr>
          <p:blipFill>
            <a:blip r:embed="rId10"/>
            <a:srcRect/>
            <a:stretch>
              <a:fillRect/>
            </a:stretch>
          </p:blipFill>
          <p:spPr bwMode="auto">
            <a:xfrm>
              <a:off x="4501" y="2176"/>
              <a:ext cx="711" cy="711"/>
            </a:xfrm>
            <a:prstGeom prst="rect">
              <a:avLst/>
            </a:prstGeom>
            <a:noFill/>
            <a:ln w="9525">
              <a:noFill/>
              <a:miter lim="800000"/>
              <a:headEnd/>
              <a:tailEnd/>
            </a:ln>
          </p:spPr>
        </p:pic>
        <p:grpSp>
          <p:nvGrpSpPr>
            <p:cNvPr id="51245" name="Group 14"/>
            <p:cNvGrpSpPr>
              <a:grpSpLocks/>
            </p:cNvGrpSpPr>
            <p:nvPr/>
          </p:nvGrpSpPr>
          <p:grpSpPr bwMode="auto">
            <a:xfrm>
              <a:off x="4471" y="2914"/>
              <a:ext cx="762" cy="924"/>
              <a:chOff x="4803" y="2960"/>
              <a:chExt cx="965" cy="1172"/>
            </a:xfrm>
          </p:grpSpPr>
          <p:pic>
            <p:nvPicPr>
              <p:cNvPr id="51246" name="Picture 15"/>
              <p:cNvPicPr>
                <a:picLocks noChangeAspect="1" noChangeArrowheads="1"/>
              </p:cNvPicPr>
              <p:nvPr/>
            </p:nvPicPr>
            <p:blipFill>
              <a:blip r:embed="rId11"/>
              <a:srcRect t="20958" r="4668" b="15355"/>
              <a:stretch>
                <a:fillRect/>
              </a:stretch>
            </p:blipFill>
            <p:spPr bwMode="auto">
              <a:xfrm>
                <a:off x="4803" y="2960"/>
                <a:ext cx="951" cy="953"/>
              </a:xfrm>
              <a:prstGeom prst="rect">
                <a:avLst/>
              </a:prstGeom>
              <a:noFill/>
              <a:ln w="9525">
                <a:noFill/>
                <a:miter lim="800000"/>
                <a:headEnd/>
                <a:tailEnd/>
              </a:ln>
            </p:spPr>
          </p:pic>
          <p:pic>
            <p:nvPicPr>
              <p:cNvPr id="51247" name="Picture 16"/>
              <p:cNvPicPr>
                <a:picLocks noChangeAspect="1" noChangeArrowheads="1"/>
              </p:cNvPicPr>
              <p:nvPr/>
            </p:nvPicPr>
            <p:blipFill>
              <a:blip r:embed="rId7"/>
              <a:srcRect/>
              <a:stretch>
                <a:fillRect/>
              </a:stretch>
            </p:blipFill>
            <p:spPr bwMode="auto">
              <a:xfrm>
                <a:off x="4845" y="3908"/>
                <a:ext cx="923" cy="224"/>
              </a:xfrm>
              <a:prstGeom prst="rect">
                <a:avLst/>
              </a:prstGeom>
              <a:noFill/>
              <a:ln w="9525">
                <a:noFill/>
                <a:miter lim="800000"/>
                <a:headEnd/>
                <a:tailEnd/>
              </a:ln>
            </p:spPr>
          </p:pic>
        </p:grpSp>
      </p:grpSp>
      <p:grpSp>
        <p:nvGrpSpPr>
          <p:cNvPr id="6" name="Group 17"/>
          <p:cNvGrpSpPr>
            <a:grpSpLocks/>
          </p:cNvGrpSpPr>
          <p:nvPr/>
        </p:nvGrpSpPr>
        <p:grpSpPr bwMode="auto">
          <a:xfrm>
            <a:off x="4633913" y="1125538"/>
            <a:ext cx="1209675" cy="4962525"/>
            <a:chOff x="2919" y="709"/>
            <a:chExt cx="762" cy="3126"/>
          </a:xfrm>
        </p:grpSpPr>
        <p:pic>
          <p:nvPicPr>
            <p:cNvPr id="51235" name="Picture 18"/>
            <p:cNvPicPr>
              <a:picLocks noChangeAspect="1" noChangeArrowheads="1"/>
            </p:cNvPicPr>
            <p:nvPr/>
          </p:nvPicPr>
          <p:blipFill>
            <a:blip r:embed="rId12"/>
            <a:srcRect/>
            <a:stretch>
              <a:fillRect/>
            </a:stretch>
          </p:blipFill>
          <p:spPr bwMode="auto">
            <a:xfrm>
              <a:off x="2950" y="709"/>
              <a:ext cx="719" cy="720"/>
            </a:xfrm>
            <a:prstGeom prst="rect">
              <a:avLst/>
            </a:prstGeom>
            <a:noFill/>
            <a:ln w="9525">
              <a:noFill/>
              <a:miter lim="800000"/>
              <a:headEnd/>
              <a:tailEnd/>
            </a:ln>
          </p:spPr>
        </p:pic>
        <p:pic>
          <p:nvPicPr>
            <p:cNvPr id="51236" name="Picture 19"/>
            <p:cNvPicPr>
              <a:picLocks noChangeAspect="1" noChangeArrowheads="1"/>
            </p:cNvPicPr>
            <p:nvPr/>
          </p:nvPicPr>
          <p:blipFill>
            <a:blip r:embed="rId13"/>
            <a:srcRect/>
            <a:stretch>
              <a:fillRect/>
            </a:stretch>
          </p:blipFill>
          <p:spPr bwMode="auto">
            <a:xfrm>
              <a:off x="2950" y="1458"/>
              <a:ext cx="711" cy="711"/>
            </a:xfrm>
            <a:prstGeom prst="rect">
              <a:avLst/>
            </a:prstGeom>
            <a:noFill/>
            <a:ln w="9525">
              <a:noFill/>
              <a:miter lim="800000"/>
              <a:headEnd/>
              <a:tailEnd/>
            </a:ln>
          </p:spPr>
        </p:pic>
        <p:pic>
          <p:nvPicPr>
            <p:cNvPr id="51237" name="Picture 20"/>
            <p:cNvPicPr>
              <a:picLocks noChangeAspect="1" noChangeArrowheads="1"/>
            </p:cNvPicPr>
            <p:nvPr/>
          </p:nvPicPr>
          <p:blipFill>
            <a:blip r:embed="rId14"/>
            <a:srcRect/>
            <a:stretch>
              <a:fillRect/>
            </a:stretch>
          </p:blipFill>
          <p:spPr bwMode="auto">
            <a:xfrm>
              <a:off x="2950" y="2181"/>
              <a:ext cx="711" cy="712"/>
            </a:xfrm>
            <a:prstGeom prst="rect">
              <a:avLst/>
            </a:prstGeom>
            <a:noFill/>
            <a:ln w="9525">
              <a:noFill/>
              <a:miter lim="800000"/>
              <a:headEnd/>
              <a:tailEnd/>
            </a:ln>
          </p:spPr>
        </p:pic>
        <p:grpSp>
          <p:nvGrpSpPr>
            <p:cNvPr id="51238" name="Group 21"/>
            <p:cNvGrpSpPr>
              <a:grpSpLocks/>
            </p:cNvGrpSpPr>
            <p:nvPr/>
          </p:nvGrpSpPr>
          <p:grpSpPr bwMode="auto">
            <a:xfrm>
              <a:off x="2919" y="2920"/>
              <a:ext cx="762" cy="915"/>
              <a:chOff x="2915" y="2968"/>
              <a:chExt cx="965" cy="1161"/>
            </a:xfrm>
          </p:grpSpPr>
          <p:pic>
            <p:nvPicPr>
              <p:cNvPr id="51240" name="Picture 22"/>
              <p:cNvPicPr>
                <a:picLocks noChangeAspect="1" noChangeArrowheads="1"/>
              </p:cNvPicPr>
              <p:nvPr/>
            </p:nvPicPr>
            <p:blipFill>
              <a:blip r:embed="rId15"/>
              <a:srcRect t="12448" b="39334"/>
              <a:stretch>
                <a:fillRect/>
              </a:stretch>
            </p:blipFill>
            <p:spPr bwMode="auto">
              <a:xfrm>
                <a:off x="2915" y="2968"/>
                <a:ext cx="939" cy="965"/>
              </a:xfrm>
              <a:prstGeom prst="rect">
                <a:avLst/>
              </a:prstGeom>
              <a:noFill/>
              <a:ln w="9525">
                <a:noFill/>
                <a:miter lim="800000"/>
                <a:headEnd/>
                <a:tailEnd/>
              </a:ln>
            </p:spPr>
          </p:pic>
          <p:pic>
            <p:nvPicPr>
              <p:cNvPr id="51241" name="Picture 23"/>
              <p:cNvPicPr>
                <a:picLocks noChangeAspect="1" noChangeArrowheads="1"/>
              </p:cNvPicPr>
              <p:nvPr/>
            </p:nvPicPr>
            <p:blipFill>
              <a:blip r:embed="rId7"/>
              <a:srcRect/>
              <a:stretch>
                <a:fillRect/>
              </a:stretch>
            </p:blipFill>
            <p:spPr bwMode="auto">
              <a:xfrm>
                <a:off x="2957" y="3905"/>
                <a:ext cx="923" cy="224"/>
              </a:xfrm>
              <a:prstGeom prst="rect">
                <a:avLst/>
              </a:prstGeom>
              <a:noFill/>
              <a:ln w="9525">
                <a:noFill/>
                <a:miter lim="800000"/>
                <a:headEnd/>
                <a:tailEnd/>
              </a:ln>
            </p:spPr>
          </p:pic>
        </p:grpSp>
        <p:sp>
          <p:nvSpPr>
            <p:cNvPr id="51239" name="Line 24"/>
            <p:cNvSpPr>
              <a:spLocks noChangeShapeType="1"/>
            </p:cNvSpPr>
            <p:nvPr/>
          </p:nvSpPr>
          <p:spPr bwMode="auto">
            <a:xfrm flipV="1">
              <a:off x="3190" y="1993"/>
              <a:ext cx="29" cy="66"/>
            </a:xfrm>
            <a:prstGeom prst="line">
              <a:avLst/>
            </a:prstGeom>
            <a:noFill/>
            <a:ln w="25400">
              <a:solidFill>
                <a:srgbClr val="0000FF"/>
              </a:solidFill>
              <a:round/>
              <a:headEnd/>
              <a:tailEnd type="triangle" w="med" len="med"/>
            </a:ln>
          </p:spPr>
          <p:txBody>
            <a:bodyPr/>
            <a:lstStyle/>
            <a:p>
              <a:endParaRPr lang="zh-CN" altLang="en-US"/>
            </a:p>
          </p:txBody>
        </p:sp>
      </p:grpSp>
      <p:grpSp>
        <p:nvGrpSpPr>
          <p:cNvPr id="8" name="Group 25"/>
          <p:cNvGrpSpPr>
            <a:grpSpLocks/>
          </p:cNvGrpSpPr>
          <p:nvPr/>
        </p:nvGrpSpPr>
        <p:grpSpPr bwMode="auto">
          <a:xfrm>
            <a:off x="2176463" y="1125538"/>
            <a:ext cx="1187450" cy="4954587"/>
            <a:chOff x="997" y="164"/>
            <a:chExt cx="951" cy="3960"/>
          </a:xfrm>
        </p:grpSpPr>
        <p:pic>
          <p:nvPicPr>
            <p:cNvPr id="51228" name="Picture 26"/>
            <p:cNvPicPr>
              <a:picLocks noChangeAspect="1" noChangeArrowheads="1"/>
            </p:cNvPicPr>
            <p:nvPr/>
          </p:nvPicPr>
          <p:blipFill>
            <a:blip r:embed="rId16"/>
            <a:srcRect/>
            <a:stretch>
              <a:fillRect/>
            </a:stretch>
          </p:blipFill>
          <p:spPr bwMode="auto">
            <a:xfrm>
              <a:off x="1037" y="164"/>
              <a:ext cx="911" cy="913"/>
            </a:xfrm>
            <a:prstGeom prst="rect">
              <a:avLst/>
            </a:prstGeom>
            <a:noFill/>
            <a:ln w="9525">
              <a:noFill/>
              <a:miter lim="800000"/>
              <a:headEnd/>
              <a:tailEnd/>
            </a:ln>
          </p:spPr>
        </p:pic>
        <p:pic>
          <p:nvPicPr>
            <p:cNvPr id="51229" name="Picture 27"/>
            <p:cNvPicPr>
              <a:picLocks noChangeAspect="1" noChangeArrowheads="1"/>
            </p:cNvPicPr>
            <p:nvPr/>
          </p:nvPicPr>
          <p:blipFill>
            <a:blip r:embed="rId17"/>
            <a:srcRect/>
            <a:stretch>
              <a:fillRect/>
            </a:stretch>
          </p:blipFill>
          <p:spPr bwMode="auto">
            <a:xfrm>
              <a:off x="1037" y="1117"/>
              <a:ext cx="900" cy="902"/>
            </a:xfrm>
            <a:prstGeom prst="rect">
              <a:avLst/>
            </a:prstGeom>
            <a:noFill/>
            <a:ln w="9525">
              <a:noFill/>
              <a:miter lim="800000"/>
              <a:headEnd/>
              <a:tailEnd/>
            </a:ln>
          </p:spPr>
        </p:pic>
        <p:pic>
          <p:nvPicPr>
            <p:cNvPr id="51230" name="Picture 28"/>
            <p:cNvPicPr>
              <a:picLocks noChangeAspect="1" noChangeArrowheads="1"/>
            </p:cNvPicPr>
            <p:nvPr/>
          </p:nvPicPr>
          <p:blipFill>
            <a:blip r:embed="rId18"/>
            <a:srcRect/>
            <a:stretch>
              <a:fillRect/>
            </a:stretch>
          </p:blipFill>
          <p:spPr bwMode="auto">
            <a:xfrm>
              <a:off x="1037" y="2024"/>
              <a:ext cx="900" cy="902"/>
            </a:xfrm>
            <a:prstGeom prst="rect">
              <a:avLst/>
            </a:prstGeom>
            <a:noFill/>
            <a:ln w="9525">
              <a:noFill/>
              <a:miter lim="800000"/>
              <a:headEnd/>
              <a:tailEnd/>
            </a:ln>
          </p:spPr>
        </p:pic>
        <p:grpSp>
          <p:nvGrpSpPr>
            <p:cNvPr id="51231" name="Group 29"/>
            <p:cNvGrpSpPr>
              <a:grpSpLocks/>
            </p:cNvGrpSpPr>
            <p:nvPr/>
          </p:nvGrpSpPr>
          <p:grpSpPr bwMode="auto">
            <a:xfrm>
              <a:off x="997" y="2976"/>
              <a:ext cx="946" cy="1148"/>
              <a:chOff x="1013" y="2976"/>
              <a:chExt cx="946" cy="1148"/>
            </a:xfrm>
          </p:grpSpPr>
          <p:pic>
            <p:nvPicPr>
              <p:cNvPr id="51233" name="Picture 30"/>
              <p:cNvPicPr>
                <a:picLocks noChangeAspect="1" noChangeArrowheads="1"/>
              </p:cNvPicPr>
              <p:nvPr/>
            </p:nvPicPr>
            <p:blipFill>
              <a:blip r:embed="rId19"/>
              <a:srcRect t="11345"/>
              <a:stretch>
                <a:fillRect/>
              </a:stretch>
            </p:blipFill>
            <p:spPr bwMode="auto">
              <a:xfrm>
                <a:off x="1013" y="2976"/>
                <a:ext cx="937" cy="928"/>
              </a:xfrm>
              <a:prstGeom prst="rect">
                <a:avLst/>
              </a:prstGeom>
              <a:noFill/>
              <a:ln w="9525">
                <a:noFill/>
                <a:miter lim="800000"/>
                <a:headEnd/>
                <a:tailEnd/>
              </a:ln>
            </p:spPr>
          </p:pic>
          <p:pic>
            <p:nvPicPr>
              <p:cNvPr id="51234" name="Picture 31"/>
              <p:cNvPicPr>
                <a:picLocks noChangeAspect="1" noChangeArrowheads="1"/>
              </p:cNvPicPr>
              <p:nvPr/>
            </p:nvPicPr>
            <p:blipFill>
              <a:blip r:embed="rId7"/>
              <a:srcRect/>
              <a:stretch>
                <a:fillRect/>
              </a:stretch>
            </p:blipFill>
            <p:spPr bwMode="auto">
              <a:xfrm>
                <a:off x="1036" y="3900"/>
                <a:ext cx="923" cy="224"/>
              </a:xfrm>
              <a:prstGeom prst="rect">
                <a:avLst/>
              </a:prstGeom>
              <a:noFill/>
              <a:ln w="9525">
                <a:noFill/>
                <a:miter lim="800000"/>
                <a:headEnd/>
                <a:tailEnd/>
              </a:ln>
            </p:spPr>
          </p:pic>
        </p:grpSp>
        <p:sp>
          <p:nvSpPr>
            <p:cNvPr id="51232" name="Line 32"/>
            <p:cNvSpPr>
              <a:spLocks noChangeShapeType="1"/>
            </p:cNvSpPr>
            <p:nvPr/>
          </p:nvSpPr>
          <p:spPr bwMode="auto">
            <a:xfrm rot="10800000" flipV="1">
              <a:off x="1746" y="1213"/>
              <a:ext cx="37" cy="84"/>
            </a:xfrm>
            <a:prstGeom prst="line">
              <a:avLst/>
            </a:prstGeom>
            <a:noFill/>
            <a:ln w="25400">
              <a:solidFill>
                <a:srgbClr val="0000FF"/>
              </a:solidFill>
              <a:round/>
              <a:headEnd/>
              <a:tailEnd type="triangle" w="med" len="med"/>
            </a:ln>
          </p:spPr>
          <p:txBody>
            <a:bodyPr/>
            <a:lstStyle/>
            <a:p>
              <a:endParaRPr lang="zh-CN" altLang="en-US"/>
            </a:p>
          </p:txBody>
        </p:sp>
      </p:grpSp>
      <p:grpSp>
        <p:nvGrpSpPr>
          <p:cNvPr id="10" name="Group 33"/>
          <p:cNvGrpSpPr>
            <a:grpSpLocks/>
          </p:cNvGrpSpPr>
          <p:nvPr/>
        </p:nvGrpSpPr>
        <p:grpSpPr bwMode="auto">
          <a:xfrm>
            <a:off x="3457575" y="1125538"/>
            <a:ext cx="1157288" cy="4967287"/>
            <a:chOff x="2184" y="709"/>
            <a:chExt cx="729" cy="3129"/>
          </a:xfrm>
        </p:grpSpPr>
        <p:pic>
          <p:nvPicPr>
            <p:cNvPr id="51221" name="Picture 34"/>
            <p:cNvPicPr>
              <a:picLocks noChangeAspect="1" noChangeArrowheads="1"/>
            </p:cNvPicPr>
            <p:nvPr/>
          </p:nvPicPr>
          <p:blipFill>
            <a:blip r:embed="rId20"/>
            <a:srcRect/>
            <a:stretch>
              <a:fillRect/>
            </a:stretch>
          </p:blipFill>
          <p:spPr bwMode="auto">
            <a:xfrm>
              <a:off x="2184" y="709"/>
              <a:ext cx="719" cy="720"/>
            </a:xfrm>
            <a:prstGeom prst="rect">
              <a:avLst/>
            </a:prstGeom>
            <a:noFill/>
            <a:ln w="9525">
              <a:noFill/>
              <a:miter lim="800000"/>
              <a:headEnd/>
              <a:tailEnd/>
            </a:ln>
          </p:spPr>
        </p:pic>
        <p:pic>
          <p:nvPicPr>
            <p:cNvPr id="51222" name="Picture 35"/>
            <p:cNvPicPr>
              <a:picLocks noChangeAspect="1" noChangeArrowheads="1"/>
            </p:cNvPicPr>
            <p:nvPr/>
          </p:nvPicPr>
          <p:blipFill>
            <a:blip r:embed="rId21"/>
            <a:srcRect/>
            <a:stretch>
              <a:fillRect/>
            </a:stretch>
          </p:blipFill>
          <p:spPr bwMode="auto">
            <a:xfrm>
              <a:off x="2190" y="1460"/>
              <a:ext cx="711" cy="712"/>
            </a:xfrm>
            <a:prstGeom prst="rect">
              <a:avLst/>
            </a:prstGeom>
            <a:noFill/>
            <a:ln w="9525">
              <a:noFill/>
              <a:miter lim="800000"/>
              <a:headEnd/>
              <a:tailEnd/>
            </a:ln>
          </p:spPr>
        </p:pic>
        <p:pic>
          <p:nvPicPr>
            <p:cNvPr id="51223" name="Picture 36"/>
            <p:cNvPicPr>
              <a:picLocks noChangeAspect="1" noChangeArrowheads="1"/>
            </p:cNvPicPr>
            <p:nvPr/>
          </p:nvPicPr>
          <p:blipFill>
            <a:blip r:embed="rId22"/>
            <a:srcRect/>
            <a:stretch>
              <a:fillRect/>
            </a:stretch>
          </p:blipFill>
          <p:spPr bwMode="auto">
            <a:xfrm>
              <a:off x="2190" y="2176"/>
              <a:ext cx="711" cy="711"/>
            </a:xfrm>
            <a:prstGeom prst="rect">
              <a:avLst/>
            </a:prstGeom>
            <a:noFill/>
            <a:ln w="9525">
              <a:noFill/>
              <a:miter lim="800000"/>
              <a:headEnd/>
              <a:tailEnd/>
            </a:ln>
          </p:spPr>
        </p:pic>
        <p:grpSp>
          <p:nvGrpSpPr>
            <p:cNvPr id="51224" name="Group 37"/>
            <p:cNvGrpSpPr>
              <a:grpSpLocks/>
            </p:cNvGrpSpPr>
            <p:nvPr/>
          </p:nvGrpSpPr>
          <p:grpSpPr bwMode="auto">
            <a:xfrm>
              <a:off x="2184" y="2926"/>
              <a:ext cx="729" cy="912"/>
              <a:chOff x="1978" y="2976"/>
              <a:chExt cx="923" cy="1156"/>
            </a:xfrm>
          </p:grpSpPr>
          <p:pic>
            <p:nvPicPr>
              <p:cNvPr id="51226" name="Picture 38"/>
              <p:cNvPicPr>
                <a:picLocks noChangeAspect="1" noChangeArrowheads="1"/>
              </p:cNvPicPr>
              <p:nvPr/>
            </p:nvPicPr>
            <p:blipFill>
              <a:blip r:embed="rId23"/>
              <a:srcRect t="16698"/>
              <a:stretch>
                <a:fillRect/>
              </a:stretch>
            </p:blipFill>
            <p:spPr bwMode="auto">
              <a:xfrm>
                <a:off x="1986" y="2976"/>
                <a:ext cx="891" cy="931"/>
              </a:xfrm>
              <a:prstGeom prst="rect">
                <a:avLst/>
              </a:prstGeom>
              <a:noFill/>
              <a:ln w="9525">
                <a:noFill/>
                <a:miter lim="800000"/>
                <a:headEnd/>
                <a:tailEnd/>
              </a:ln>
            </p:spPr>
          </p:pic>
          <p:pic>
            <p:nvPicPr>
              <p:cNvPr id="51227" name="Picture 39"/>
              <p:cNvPicPr>
                <a:picLocks noChangeAspect="1" noChangeArrowheads="1"/>
              </p:cNvPicPr>
              <p:nvPr/>
            </p:nvPicPr>
            <p:blipFill>
              <a:blip r:embed="rId7"/>
              <a:srcRect/>
              <a:stretch>
                <a:fillRect/>
              </a:stretch>
            </p:blipFill>
            <p:spPr bwMode="auto">
              <a:xfrm>
                <a:off x="1978" y="3908"/>
                <a:ext cx="923" cy="224"/>
              </a:xfrm>
              <a:prstGeom prst="rect">
                <a:avLst/>
              </a:prstGeom>
              <a:noFill/>
              <a:ln w="9525">
                <a:noFill/>
                <a:miter lim="800000"/>
                <a:headEnd/>
                <a:tailEnd/>
              </a:ln>
            </p:spPr>
          </p:pic>
        </p:grpSp>
        <p:sp>
          <p:nvSpPr>
            <p:cNvPr id="51225" name="Line 40"/>
            <p:cNvSpPr>
              <a:spLocks noChangeShapeType="1"/>
            </p:cNvSpPr>
            <p:nvPr/>
          </p:nvSpPr>
          <p:spPr bwMode="auto">
            <a:xfrm rot="10800000" flipV="1">
              <a:off x="2718" y="1564"/>
              <a:ext cx="30" cy="66"/>
            </a:xfrm>
            <a:prstGeom prst="line">
              <a:avLst/>
            </a:prstGeom>
            <a:noFill/>
            <a:ln w="25400">
              <a:solidFill>
                <a:srgbClr val="0000FF"/>
              </a:solidFill>
              <a:round/>
              <a:headEnd/>
              <a:tailEnd type="triangle" w="med" len="med"/>
            </a:ln>
          </p:spPr>
          <p:txBody>
            <a:bodyPr/>
            <a:lstStyle/>
            <a:p>
              <a:endParaRPr lang="zh-CN" altLang="en-US"/>
            </a:p>
          </p:txBody>
        </p:sp>
      </p:grpSp>
      <p:grpSp>
        <p:nvGrpSpPr>
          <p:cNvPr id="51208" name="Group 41"/>
          <p:cNvGrpSpPr>
            <a:grpSpLocks/>
          </p:cNvGrpSpPr>
          <p:nvPr/>
        </p:nvGrpSpPr>
        <p:grpSpPr bwMode="auto">
          <a:xfrm>
            <a:off x="927100" y="1125538"/>
            <a:ext cx="1196975" cy="4951412"/>
            <a:chOff x="584" y="709"/>
            <a:chExt cx="754" cy="3119"/>
          </a:xfrm>
        </p:grpSpPr>
        <p:pic>
          <p:nvPicPr>
            <p:cNvPr id="51214" name="Picture 42"/>
            <p:cNvPicPr>
              <a:picLocks noChangeAspect="1" noChangeArrowheads="1"/>
            </p:cNvPicPr>
            <p:nvPr/>
          </p:nvPicPr>
          <p:blipFill>
            <a:blip r:embed="rId24"/>
            <a:srcRect/>
            <a:stretch>
              <a:fillRect/>
            </a:stretch>
          </p:blipFill>
          <p:spPr bwMode="auto">
            <a:xfrm>
              <a:off x="621" y="709"/>
              <a:ext cx="717" cy="720"/>
            </a:xfrm>
            <a:prstGeom prst="rect">
              <a:avLst/>
            </a:prstGeom>
            <a:noFill/>
            <a:ln w="9525">
              <a:noFill/>
              <a:miter lim="800000"/>
              <a:headEnd/>
              <a:tailEnd/>
            </a:ln>
          </p:spPr>
        </p:pic>
        <p:pic>
          <p:nvPicPr>
            <p:cNvPr id="51215" name="Picture 43"/>
            <p:cNvPicPr>
              <a:picLocks noChangeAspect="1" noChangeArrowheads="1"/>
            </p:cNvPicPr>
            <p:nvPr/>
          </p:nvPicPr>
          <p:blipFill>
            <a:blip r:embed="rId25"/>
            <a:srcRect/>
            <a:stretch>
              <a:fillRect/>
            </a:stretch>
          </p:blipFill>
          <p:spPr bwMode="auto">
            <a:xfrm>
              <a:off x="621" y="2175"/>
              <a:ext cx="708" cy="711"/>
            </a:xfrm>
            <a:prstGeom prst="rect">
              <a:avLst/>
            </a:prstGeom>
            <a:noFill/>
            <a:ln w="9525">
              <a:noFill/>
              <a:miter lim="800000"/>
              <a:headEnd/>
              <a:tailEnd/>
            </a:ln>
          </p:spPr>
        </p:pic>
        <p:grpSp>
          <p:nvGrpSpPr>
            <p:cNvPr id="51216" name="Group 44"/>
            <p:cNvGrpSpPr>
              <a:grpSpLocks/>
            </p:cNvGrpSpPr>
            <p:nvPr/>
          </p:nvGrpSpPr>
          <p:grpSpPr bwMode="auto">
            <a:xfrm>
              <a:off x="584" y="2925"/>
              <a:ext cx="746" cy="903"/>
              <a:chOff x="95" y="2976"/>
              <a:chExt cx="949" cy="1145"/>
            </a:xfrm>
          </p:grpSpPr>
          <p:pic>
            <p:nvPicPr>
              <p:cNvPr id="51219" name="Picture 45"/>
              <p:cNvPicPr>
                <a:picLocks noChangeAspect="1" noChangeArrowheads="1"/>
              </p:cNvPicPr>
              <p:nvPr/>
            </p:nvPicPr>
            <p:blipFill>
              <a:blip r:embed="rId26"/>
              <a:srcRect t="16895"/>
              <a:stretch>
                <a:fillRect/>
              </a:stretch>
            </p:blipFill>
            <p:spPr bwMode="auto">
              <a:xfrm>
                <a:off x="95" y="2976"/>
                <a:ext cx="937" cy="919"/>
              </a:xfrm>
              <a:prstGeom prst="rect">
                <a:avLst/>
              </a:prstGeom>
              <a:noFill/>
              <a:ln w="9525">
                <a:noFill/>
                <a:miter lim="800000"/>
                <a:headEnd/>
                <a:tailEnd/>
              </a:ln>
            </p:spPr>
          </p:pic>
          <p:pic>
            <p:nvPicPr>
              <p:cNvPr id="51220" name="Picture 46"/>
              <p:cNvPicPr>
                <a:picLocks noChangeAspect="1" noChangeArrowheads="1"/>
              </p:cNvPicPr>
              <p:nvPr/>
            </p:nvPicPr>
            <p:blipFill>
              <a:blip r:embed="rId7"/>
              <a:srcRect/>
              <a:stretch>
                <a:fillRect/>
              </a:stretch>
            </p:blipFill>
            <p:spPr bwMode="auto">
              <a:xfrm>
                <a:off x="121" y="3897"/>
                <a:ext cx="923" cy="224"/>
              </a:xfrm>
              <a:prstGeom prst="rect">
                <a:avLst/>
              </a:prstGeom>
              <a:noFill/>
              <a:ln w="9525">
                <a:noFill/>
                <a:miter lim="800000"/>
                <a:headEnd/>
                <a:tailEnd/>
              </a:ln>
            </p:spPr>
          </p:pic>
        </p:grpSp>
        <p:pic>
          <p:nvPicPr>
            <p:cNvPr id="51217" name="Picture 47"/>
            <p:cNvPicPr>
              <a:picLocks noChangeAspect="1" noChangeArrowheads="1"/>
            </p:cNvPicPr>
            <p:nvPr/>
          </p:nvPicPr>
          <p:blipFill>
            <a:blip r:embed="rId27"/>
            <a:srcRect/>
            <a:stretch>
              <a:fillRect/>
            </a:stretch>
          </p:blipFill>
          <p:spPr bwMode="auto">
            <a:xfrm>
              <a:off x="619" y="1460"/>
              <a:ext cx="708" cy="711"/>
            </a:xfrm>
            <a:prstGeom prst="rect">
              <a:avLst/>
            </a:prstGeom>
            <a:noFill/>
            <a:ln w="9525">
              <a:noFill/>
              <a:miter lim="800000"/>
              <a:headEnd/>
              <a:tailEnd/>
            </a:ln>
          </p:spPr>
        </p:pic>
        <p:sp>
          <p:nvSpPr>
            <p:cNvPr id="51218" name="Line 48"/>
            <p:cNvSpPr>
              <a:spLocks noChangeShapeType="1"/>
            </p:cNvSpPr>
            <p:nvPr/>
          </p:nvSpPr>
          <p:spPr bwMode="auto">
            <a:xfrm flipV="1">
              <a:off x="820" y="2051"/>
              <a:ext cx="30" cy="66"/>
            </a:xfrm>
            <a:prstGeom prst="line">
              <a:avLst/>
            </a:prstGeom>
            <a:noFill/>
            <a:ln w="25400">
              <a:solidFill>
                <a:srgbClr val="0000FF"/>
              </a:solidFill>
              <a:round/>
              <a:headEnd/>
              <a:tailEnd type="triangle" w="med" len="med"/>
            </a:ln>
          </p:spPr>
          <p:txBody>
            <a:bodyPr/>
            <a:lstStyle/>
            <a:p>
              <a:endParaRPr lang="zh-CN" altLang="en-US"/>
            </a:p>
          </p:txBody>
        </p:sp>
      </p:grpSp>
      <p:sp>
        <p:nvSpPr>
          <p:cNvPr id="51209" name="Text Box 49"/>
          <p:cNvSpPr txBox="1">
            <a:spLocks noChangeArrowheads="1"/>
          </p:cNvSpPr>
          <p:nvPr/>
        </p:nvSpPr>
        <p:spPr bwMode="auto">
          <a:xfrm>
            <a:off x="276225" y="2722563"/>
            <a:ext cx="598488" cy="457200"/>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TOP</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0" name="Text Box 50"/>
          <p:cNvSpPr txBox="1">
            <a:spLocks noChangeArrowheads="1"/>
          </p:cNvSpPr>
          <p:nvPr/>
        </p:nvSpPr>
        <p:spPr bwMode="auto">
          <a:xfrm>
            <a:off x="153988" y="3789363"/>
            <a:ext cx="842962" cy="639762"/>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 image</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1" name="Text Box 51"/>
          <p:cNvSpPr txBox="1">
            <a:spLocks noChangeArrowheads="1"/>
          </p:cNvSpPr>
          <p:nvPr/>
        </p:nvSpPr>
        <p:spPr bwMode="auto">
          <a:xfrm>
            <a:off x="276225" y="5026025"/>
            <a:ext cx="598488" cy="274638"/>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a:t>
            </a:r>
          </a:p>
        </p:txBody>
      </p:sp>
      <p:sp>
        <p:nvSpPr>
          <p:cNvPr id="51212" name="Text Box 52"/>
          <p:cNvSpPr txBox="1">
            <a:spLocks noChangeArrowheads="1"/>
          </p:cNvSpPr>
          <p:nvPr/>
        </p:nvSpPr>
        <p:spPr bwMode="auto">
          <a:xfrm>
            <a:off x="57150" y="1600200"/>
            <a:ext cx="1038225" cy="274638"/>
          </a:xfrm>
          <a:prstGeom prst="rect">
            <a:avLst/>
          </a:prstGeom>
          <a:noFill/>
          <a:ln w="9525">
            <a:noFill/>
            <a:miter lim="800000"/>
            <a:headEnd/>
            <a:tailEnd/>
          </a:ln>
        </p:spPr>
        <p:txBody>
          <a:bodyPr>
            <a:spAutoFit/>
          </a:bodyPr>
          <a:lstStyle/>
          <a:p>
            <a:pPr algn="l">
              <a:spcBef>
                <a:spcPct val="50000"/>
              </a:spcBef>
            </a:pPr>
            <a:r>
              <a:rPr kumimoji="0" lang="en-US" altLang="zh-CN" sz="1200" b="1">
                <a:solidFill>
                  <a:srgbClr val="0000FF"/>
                </a:solidFill>
                <a:latin typeface="Arial" pitchFamily="34" charset="0"/>
              </a:rPr>
              <a:t>schematic</a:t>
            </a:r>
          </a:p>
        </p:txBody>
      </p:sp>
      <p:sp>
        <p:nvSpPr>
          <p:cNvPr id="5121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755650" y="1295400"/>
            <a:ext cx="1844675" cy="1851025"/>
          </a:xfrm>
          <a:prstGeom prst="rect">
            <a:avLst/>
          </a:prstGeom>
          <a:noFill/>
          <a:ln w="9525">
            <a:noFill/>
            <a:miter lim="800000"/>
            <a:headEnd/>
            <a:tailEnd/>
          </a:ln>
        </p:spPr>
      </p:pic>
      <p:pic>
        <p:nvPicPr>
          <p:cNvPr id="135171" name="Picture 3"/>
          <p:cNvPicPr>
            <a:picLocks noChangeAspect="1" noChangeArrowheads="1"/>
          </p:cNvPicPr>
          <p:nvPr/>
        </p:nvPicPr>
        <p:blipFill>
          <a:blip r:embed="rId4"/>
          <a:srcRect/>
          <a:stretch>
            <a:fillRect/>
          </a:stretch>
        </p:blipFill>
        <p:spPr bwMode="auto">
          <a:xfrm>
            <a:off x="2674938" y="1295400"/>
            <a:ext cx="1844675" cy="1851025"/>
          </a:xfrm>
          <a:prstGeom prst="rect">
            <a:avLst/>
          </a:prstGeom>
          <a:noFill/>
          <a:ln w="9525">
            <a:noFill/>
            <a:miter lim="800000"/>
            <a:headEnd/>
            <a:tailEnd/>
          </a:ln>
        </p:spPr>
      </p:pic>
      <p:pic>
        <p:nvPicPr>
          <p:cNvPr id="135172" name="Picture 4"/>
          <p:cNvPicPr>
            <a:picLocks noChangeAspect="1" noChangeArrowheads="1"/>
          </p:cNvPicPr>
          <p:nvPr/>
        </p:nvPicPr>
        <p:blipFill>
          <a:blip r:embed="rId5"/>
          <a:srcRect/>
          <a:stretch>
            <a:fillRect/>
          </a:stretch>
        </p:blipFill>
        <p:spPr bwMode="auto">
          <a:xfrm>
            <a:off x="4595813" y="1295400"/>
            <a:ext cx="1844675" cy="1851025"/>
          </a:xfrm>
          <a:prstGeom prst="rect">
            <a:avLst/>
          </a:prstGeom>
          <a:noFill/>
          <a:ln w="9525">
            <a:noFill/>
            <a:miter lim="800000"/>
            <a:headEnd/>
            <a:tailEnd/>
          </a:ln>
        </p:spPr>
      </p:pic>
      <p:pic>
        <p:nvPicPr>
          <p:cNvPr id="135173" name="Picture 5"/>
          <p:cNvPicPr>
            <a:picLocks noChangeAspect="1" noChangeArrowheads="1"/>
          </p:cNvPicPr>
          <p:nvPr/>
        </p:nvPicPr>
        <p:blipFill>
          <a:blip r:embed="rId6"/>
          <a:srcRect/>
          <a:stretch>
            <a:fillRect/>
          </a:stretch>
        </p:blipFill>
        <p:spPr bwMode="auto">
          <a:xfrm>
            <a:off x="6516688" y="1295400"/>
            <a:ext cx="1844675" cy="1851025"/>
          </a:xfrm>
          <a:prstGeom prst="rect">
            <a:avLst/>
          </a:prstGeom>
          <a:noFill/>
          <a:ln w="9525">
            <a:noFill/>
            <a:miter lim="800000"/>
            <a:headEnd/>
            <a:tailEnd/>
          </a:ln>
        </p:spPr>
      </p:pic>
      <p:pic>
        <p:nvPicPr>
          <p:cNvPr id="135174" name="Picture 6"/>
          <p:cNvPicPr>
            <a:picLocks noChangeAspect="1" noChangeArrowheads="1"/>
          </p:cNvPicPr>
          <p:nvPr/>
        </p:nvPicPr>
        <p:blipFill>
          <a:blip r:embed="rId7"/>
          <a:srcRect/>
          <a:stretch>
            <a:fillRect/>
          </a:stretch>
        </p:blipFill>
        <p:spPr bwMode="auto">
          <a:xfrm>
            <a:off x="3752850" y="3644900"/>
            <a:ext cx="1844675" cy="1851025"/>
          </a:xfrm>
          <a:prstGeom prst="rect">
            <a:avLst/>
          </a:prstGeom>
          <a:noFill/>
          <a:ln w="9525">
            <a:noFill/>
            <a:miter lim="800000"/>
            <a:headEnd/>
            <a:tailEnd/>
          </a:ln>
        </p:spPr>
      </p:pic>
      <p:sp>
        <p:nvSpPr>
          <p:cNvPr id="52231" name="Rectangle 7"/>
          <p:cNvSpPr>
            <a:spLocks noGrp="1" noChangeArrowheads="1"/>
          </p:cNvSpPr>
          <p:nvPr>
            <p:ph type="title" idx="4294967295"/>
          </p:nvPr>
        </p:nvSpPr>
        <p:spPr bwMode="auto">
          <a:xfrm>
            <a:off x="457200" y="201613"/>
            <a:ext cx="8229600" cy="1139825"/>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可控成键</a:t>
            </a:r>
          </a:p>
        </p:txBody>
      </p:sp>
      <p:sp>
        <p:nvSpPr>
          <p:cNvPr id="52232" name="Text Box 8"/>
          <p:cNvSpPr txBox="1">
            <a:spLocks noChangeArrowheads="1"/>
          </p:cNvSpPr>
          <p:nvPr/>
        </p:nvSpPr>
        <p:spPr bwMode="auto">
          <a:xfrm>
            <a:off x="1847850" y="2379663"/>
            <a:ext cx="401638"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52233" name="Text Box 9"/>
          <p:cNvSpPr txBox="1">
            <a:spLocks noChangeArrowheads="1"/>
          </p:cNvSpPr>
          <p:nvPr/>
        </p:nvSpPr>
        <p:spPr bwMode="auto">
          <a:xfrm>
            <a:off x="1481138" y="2500313"/>
            <a:ext cx="401637"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135178" name="Rectangle 10"/>
          <p:cNvSpPr>
            <a:spLocks noChangeArrowheads="1"/>
          </p:cNvSpPr>
          <p:nvPr/>
        </p:nvSpPr>
        <p:spPr bwMode="auto">
          <a:xfrm>
            <a:off x="6877050" y="2039938"/>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79" name="Picture 11" descr="未命名的-1"/>
          <p:cNvPicPr>
            <a:picLocks noChangeAspect="1" noChangeArrowheads="1"/>
          </p:cNvPicPr>
          <p:nvPr/>
        </p:nvPicPr>
        <p:blipFill>
          <a:blip r:embed="rId8"/>
          <a:srcRect/>
          <a:stretch>
            <a:fillRect/>
          </a:stretch>
        </p:blipFill>
        <p:spPr bwMode="auto">
          <a:xfrm>
            <a:off x="1676400" y="3644900"/>
            <a:ext cx="1849438" cy="1849438"/>
          </a:xfrm>
          <a:prstGeom prst="rect">
            <a:avLst/>
          </a:prstGeom>
          <a:noFill/>
          <a:ln w="9525">
            <a:noFill/>
            <a:miter lim="800000"/>
            <a:headEnd/>
            <a:tailEnd/>
          </a:ln>
        </p:spPr>
      </p:pic>
      <p:sp>
        <p:nvSpPr>
          <p:cNvPr id="135180" name="Rectangle 12"/>
          <p:cNvSpPr>
            <a:spLocks noChangeArrowheads="1"/>
          </p:cNvSpPr>
          <p:nvPr/>
        </p:nvSpPr>
        <p:spPr bwMode="auto">
          <a:xfrm>
            <a:off x="6659563" y="2663825"/>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81" name="Picture 13"/>
          <p:cNvPicPr>
            <a:picLocks noChangeAspect="1" noChangeArrowheads="1"/>
          </p:cNvPicPr>
          <p:nvPr/>
        </p:nvPicPr>
        <p:blipFill>
          <a:blip r:embed="rId9"/>
          <a:srcRect/>
          <a:stretch>
            <a:fillRect/>
          </a:stretch>
        </p:blipFill>
        <p:spPr bwMode="auto">
          <a:xfrm>
            <a:off x="5842000" y="3644900"/>
            <a:ext cx="1854200" cy="1849438"/>
          </a:xfrm>
          <a:prstGeom prst="rect">
            <a:avLst/>
          </a:prstGeom>
          <a:noFill/>
          <a:ln w="9525">
            <a:noFill/>
            <a:miter lim="800000"/>
            <a:headEnd/>
            <a:tailEnd/>
          </a:ln>
        </p:spPr>
      </p:pic>
      <p:sp>
        <p:nvSpPr>
          <p:cNvPr id="135182" name="Text Box 14"/>
          <p:cNvSpPr txBox="1">
            <a:spLocks noChangeArrowheads="1"/>
          </p:cNvSpPr>
          <p:nvPr/>
        </p:nvSpPr>
        <p:spPr bwMode="auto">
          <a:xfrm>
            <a:off x="4065588" y="362585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3" name="Text Box 15"/>
          <p:cNvSpPr txBox="1">
            <a:spLocks noChangeArrowheads="1"/>
          </p:cNvSpPr>
          <p:nvPr/>
        </p:nvSpPr>
        <p:spPr bwMode="auto">
          <a:xfrm>
            <a:off x="6122988" y="360680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4" name="Text Box 16"/>
          <p:cNvSpPr txBox="1">
            <a:spLocks noChangeArrowheads="1"/>
          </p:cNvSpPr>
          <p:nvPr/>
        </p:nvSpPr>
        <p:spPr bwMode="auto">
          <a:xfrm>
            <a:off x="4191000" y="5508625"/>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形貌图</a:t>
            </a:r>
          </a:p>
        </p:txBody>
      </p:sp>
      <p:sp>
        <p:nvSpPr>
          <p:cNvPr id="135185" name="Text Box 17"/>
          <p:cNvSpPr txBox="1">
            <a:spLocks noChangeArrowheads="1"/>
          </p:cNvSpPr>
          <p:nvPr/>
        </p:nvSpPr>
        <p:spPr bwMode="auto">
          <a:xfrm>
            <a:off x="6172200" y="5500688"/>
            <a:ext cx="1327150" cy="366712"/>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分子轨道图</a:t>
            </a:r>
          </a:p>
        </p:txBody>
      </p:sp>
      <p:sp>
        <p:nvSpPr>
          <p:cNvPr id="135186" name="Text Box 18"/>
          <p:cNvSpPr txBox="1">
            <a:spLocks noChangeArrowheads="1"/>
          </p:cNvSpPr>
          <p:nvPr/>
        </p:nvSpPr>
        <p:spPr bwMode="auto">
          <a:xfrm>
            <a:off x="2178050" y="5486400"/>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示意图</a:t>
            </a:r>
          </a:p>
        </p:txBody>
      </p:sp>
      <p:sp>
        <p:nvSpPr>
          <p:cNvPr id="5224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blinds(horizontal)">
                                      <p:cBhvr>
                                        <p:cTn id="7" dur="500"/>
                                        <p:tgtEl>
                                          <p:spTgt spid="1351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blinds(horizontal)">
                                      <p:cBhvr>
                                        <p:cTn id="12" dur="500"/>
                                        <p:tgtEl>
                                          <p:spTgt spid="1351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blinds(horizontal)">
                                      <p:cBhvr>
                                        <p:cTn id="17" dur="500"/>
                                        <p:tgtEl>
                                          <p:spTgt spid="13517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5178"/>
                                        </p:tgtEl>
                                        <p:attrNameLst>
                                          <p:attrName>style.visibility</p:attrName>
                                        </p:attrNameLst>
                                      </p:cBhvr>
                                      <p:to>
                                        <p:strVal val="visible"/>
                                      </p:to>
                                    </p:set>
                                    <p:animEffect transition="in" filter="blinds(horizontal)">
                                      <p:cBhvr>
                                        <p:cTn id="20" dur="500"/>
                                        <p:tgtEl>
                                          <p:spTgt spid="13517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5180"/>
                                        </p:tgtEl>
                                        <p:attrNameLst>
                                          <p:attrName>style.visibility</p:attrName>
                                        </p:attrNameLst>
                                      </p:cBhvr>
                                      <p:to>
                                        <p:strVal val="visible"/>
                                      </p:to>
                                    </p:set>
                                    <p:animEffect transition="in" filter="blinds(horizontal)">
                                      <p:cBhvr>
                                        <p:cTn id="23" dur="500"/>
                                        <p:tgtEl>
                                          <p:spTgt spid="13518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5174"/>
                                        </p:tgtEl>
                                        <p:attrNameLst>
                                          <p:attrName>style.visibility</p:attrName>
                                        </p:attrNameLst>
                                      </p:cBhvr>
                                      <p:to>
                                        <p:strVal val="visible"/>
                                      </p:to>
                                    </p:set>
                                    <p:animEffect transition="in" filter="blinds(horizontal)">
                                      <p:cBhvr>
                                        <p:cTn id="28" dur="500"/>
                                        <p:tgtEl>
                                          <p:spTgt spid="135174"/>
                                        </p:tgtEl>
                                      </p:cBhvr>
                                    </p:animEffect>
                                  </p:childTnLst>
                                </p:cTn>
                              </p:par>
                              <p:par>
                                <p:cTn id="29" presetID="3" presetClass="entr" presetSubtype="10" fill="hold" nodeType="withEffect">
                                  <p:stCondLst>
                                    <p:cond delay="0"/>
                                  </p:stCondLst>
                                  <p:childTnLst>
                                    <p:set>
                                      <p:cBhvr>
                                        <p:cTn id="30" dur="1" fill="hold">
                                          <p:stCondLst>
                                            <p:cond delay="0"/>
                                          </p:stCondLst>
                                        </p:cTn>
                                        <p:tgtEl>
                                          <p:spTgt spid="135179"/>
                                        </p:tgtEl>
                                        <p:attrNameLst>
                                          <p:attrName>style.visibility</p:attrName>
                                        </p:attrNameLst>
                                      </p:cBhvr>
                                      <p:to>
                                        <p:strVal val="visible"/>
                                      </p:to>
                                    </p:set>
                                    <p:animEffect transition="in" filter="blinds(horizontal)">
                                      <p:cBhvr>
                                        <p:cTn id="31" dur="500"/>
                                        <p:tgtEl>
                                          <p:spTgt spid="135179"/>
                                        </p:tgtEl>
                                      </p:cBhvr>
                                    </p:animEffect>
                                  </p:childTnLst>
                                </p:cTn>
                              </p:par>
                              <p:par>
                                <p:cTn id="32" presetID="3" presetClass="entr" presetSubtype="10" fill="hold" nodeType="withEffect">
                                  <p:stCondLst>
                                    <p:cond delay="0"/>
                                  </p:stCondLst>
                                  <p:childTnLst>
                                    <p:set>
                                      <p:cBhvr>
                                        <p:cTn id="33" dur="1" fill="hold">
                                          <p:stCondLst>
                                            <p:cond delay="0"/>
                                          </p:stCondLst>
                                        </p:cTn>
                                        <p:tgtEl>
                                          <p:spTgt spid="135181"/>
                                        </p:tgtEl>
                                        <p:attrNameLst>
                                          <p:attrName>style.visibility</p:attrName>
                                        </p:attrNameLst>
                                      </p:cBhvr>
                                      <p:to>
                                        <p:strVal val="visible"/>
                                      </p:to>
                                    </p:set>
                                    <p:animEffect transition="in" filter="blinds(horizontal)">
                                      <p:cBhvr>
                                        <p:cTn id="34" dur="500"/>
                                        <p:tgtEl>
                                          <p:spTgt spid="13518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5182"/>
                                        </p:tgtEl>
                                        <p:attrNameLst>
                                          <p:attrName>style.visibility</p:attrName>
                                        </p:attrNameLst>
                                      </p:cBhvr>
                                      <p:to>
                                        <p:strVal val="visible"/>
                                      </p:to>
                                    </p:set>
                                    <p:animEffect transition="in" filter="blinds(horizontal)">
                                      <p:cBhvr>
                                        <p:cTn id="37" dur="500"/>
                                        <p:tgtEl>
                                          <p:spTgt spid="13518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5183"/>
                                        </p:tgtEl>
                                        <p:attrNameLst>
                                          <p:attrName>style.visibility</p:attrName>
                                        </p:attrNameLst>
                                      </p:cBhvr>
                                      <p:to>
                                        <p:strVal val="visible"/>
                                      </p:to>
                                    </p:set>
                                    <p:animEffect transition="in" filter="blinds(horizontal)">
                                      <p:cBhvr>
                                        <p:cTn id="40" dur="500"/>
                                        <p:tgtEl>
                                          <p:spTgt spid="13518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35186"/>
                                        </p:tgtEl>
                                        <p:attrNameLst>
                                          <p:attrName>style.visibility</p:attrName>
                                        </p:attrNameLst>
                                      </p:cBhvr>
                                      <p:to>
                                        <p:strVal val="visible"/>
                                      </p:to>
                                    </p:set>
                                    <p:animEffect transition="in" filter="blinds(horizontal)">
                                      <p:cBhvr>
                                        <p:cTn id="43" dur="500"/>
                                        <p:tgtEl>
                                          <p:spTgt spid="13518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5184"/>
                                        </p:tgtEl>
                                        <p:attrNameLst>
                                          <p:attrName>style.visibility</p:attrName>
                                        </p:attrNameLst>
                                      </p:cBhvr>
                                      <p:to>
                                        <p:strVal val="visible"/>
                                      </p:to>
                                    </p:set>
                                    <p:animEffect transition="in" filter="blinds(horizontal)">
                                      <p:cBhvr>
                                        <p:cTn id="46" dur="500"/>
                                        <p:tgtEl>
                                          <p:spTgt spid="13518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35185"/>
                                        </p:tgtEl>
                                        <p:attrNameLst>
                                          <p:attrName>style.visibility</p:attrName>
                                        </p:attrNameLst>
                                      </p:cBhvr>
                                      <p:to>
                                        <p:strVal val="visible"/>
                                      </p:to>
                                    </p:set>
                                    <p:animEffect transition="in" filter="blinds(horizontal)">
                                      <p:cBhvr>
                                        <p:cTn id="49" dur="500"/>
                                        <p:tgtEl>
                                          <p:spTgt spid="135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8" grpId="0" animBg="1"/>
      <p:bldP spid="135180" grpId="0" animBg="1"/>
      <p:bldP spid="135182" grpId="0"/>
      <p:bldP spid="135183" grpId="0"/>
      <p:bldP spid="135184" grpId="0"/>
      <p:bldP spid="135185" grpId="0"/>
      <p:bldP spid="13518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bwMode="auto">
          <a:xfrm>
            <a:off x="446088" y="2636838"/>
            <a:ext cx="8229600" cy="792162"/>
          </a:xfrm>
          <a:prstGeom prst="rect">
            <a:avLst/>
          </a:prstGeom>
          <a:noFill/>
          <a:ln>
            <a:miter lim="800000"/>
            <a:headEnd/>
            <a:tailEnd/>
          </a:ln>
        </p:spPr>
        <p:txBody>
          <a:bodyPr/>
          <a:lstStyle/>
          <a:p>
            <a:pPr eaLnBrk="1" hangingPunct="1"/>
            <a:r>
              <a:rPr lang="zh-CN" altLang="en-US" smtClean="0"/>
              <a:t>休息</a:t>
            </a:r>
            <a:r>
              <a:rPr lang="en-US" altLang="zh-CN" smtClean="0"/>
              <a:t>15</a:t>
            </a:r>
            <a:r>
              <a:rPr lang="zh-CN" altLang="en-US" smtClean="0"/>
              <a:t>分钟</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a:t>
            </a:r>
            <a:r>
              <a:rPr lang="zh-CN" altLang="en-US" sz="2200" dirty="0" smtClean="0">
                <a:solidFill>
                  <a:schemeClr val="bg2">
                    <a:lumMod val="60000"/>
                    <a:lumOff val="40000"/>
                  </a:schemeClr>
                </a:solidFill>
              </a:rPr>
              <a:t>、单分子、小量子</a:t>
            </a:r>
            <a:r>
              <a:rPr lang="zh-CN" altLang="en-US" sz="2200" dirty="0" smtClean="0">
                <a:solidFill>
                  <a:schemeClr val="bg2">
                    <a:lumMod val="60000"/>
                    <a:lumOff val="40000"/>
                  </a:schemeClr>
                </a:solidFill>
              </a:rPr>
              <a:t>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a:t>
            </a:r>
            <a:r>
              <a:rPr lang="zh-CN" altLang="en-US" sz="2200" dirty="0" smtClean="0"/>
              <a:t>二维材料</a:t>
            </a:r>
            <a:r>
              <a:rPr lang="zh-CN" altLang="en-US" sz="2200" dirty="0" smtClean="0"/>
              <a:t>、低维强关联</a:t>
            </a:r>
            <a:r>
              <a:rPr lang="zh-CN" altLang="en-US" sz="2200" dirty="0" smtClean="0"/>
              <a:t>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理论手段的发展</a:t>
            </a:r>
          </a:p>
          <a:p>
            <a:pPr lvl="1" eaLnBrk="1" hangingPunct="1">
              <a:lnSpc>
                <a:spcPct val="80000"/>
              </a:lnSpc>
            </a:pPr>
            <a:r>
              <a:rPr lang="zh-CN" altLang="en-US" sz="2200" dirty="0" smtClean="0">
                <a:solidFill>
                  <a:schemeClr val="bg2">
                    <a:lumMod val="60000"/>
                    <a:lumOff val="40000"/>
                  </a:schemeClr>
                </a:solidFill>
              </a:rPr>
              <a:t>第一性原理计算</a:t>
            </a:r>
            <a:r>
              <a:rPr lang="zh-CN" altLang="en-US" sz="2200" dirty="0" smtClean="0">
                <a:solidFill>
                  <a:schemeClr val="bg2">
                    <a:lumMod val="60000"/>
                    <a:lumOff val="40000"/>
                  </a:schemeClr>
                </a:solidFill>
              </a:rPr>
              <a:t>和分子动力学</a:t>
            </a:r>
            <a:r>
              <a:rPr lang="zh-CN" altLang="en-US" sz="2200" dirty="0" smtClean="0">
                <a:solidFill>
                  <a:schemeClr val="bg2">
                    <a:lumMod val="60000"/>
                    <a:lumOff val="40000"/>
                  </a:schemeClr>
                </a:solidFill>
              </a:rPr>
              <a:t>模拟：强关联、激发态、弱相互作用、</a:t>
            </a:r>
            <a:r>
              <a:rPr lang="zh-CN" altLang="en-US" sz="2200" dirty="0" smtClean="0">
                <a:solidFill>
                  <a:schemeClr val="bg2">
                    <a:lumMod val="60000"/>
                    <a:lumOff val="40000"/>
                  </a:schemeClr>
                </a:solidFill>
              </a:rPr>
              <a:t>原子核量子效应</a:t>
            </a:r>
            <a:r>
              <a:rPr lang="zh-CN" altLang="en-US" sz="2200" dirty="0" smtClean="0">
                <a:solidFill>
                  <a:schemeClr val="bg2">
                    <a:lumMod val="60000"/>
                    <a:lumOff val="40000"/>
                  </a:schemeClr>
                </a:solidFill>
              </a:rPr>
              <a:t>、大</a:t>
            </a:r>
            <a:r>
              <a:rPr lang="zh-CN" altLang="en-US" sz="2200" dirty="0" smtClean="0">
                <a:solidFill>
                  <a:schemeClr val="bg2">
                    <a:lumMod val="60000"/>
                    <a:lumOff val="40000"/>
                  </a:schemeClr>
                </a:solidFill>
              </a:rPr>
              <a:t>体系、大时间尺度</a:t>
            </a:r>
            <a:endParaRPr lang="zh-CN" altLang="en-US" sz="2200" dirty="0" smtClean="0">
              <a:solidFill>
                <a:schemeClr val="bg2">
                  <a:lumMod val="60000"/>
                  <a:lumOff val="40000"/>
                </a:schemeClr>
              </a:solidFill>
            </a:endParaRPr>
          </a:p>
          <a:p>
            <a:pPr eaLnBrk="1" hangingPunct="1">
              <a:lnSpc>
                <a:spcPct val="80000"/>
              </a:lnSpc>
              <a:buFontTx/>
              <a:buNone/>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应用相关</a:t>
            </a:r>
          </a:p>
          <a:p>
            <a:pPr lvl="1" eaLnBrk="1" hangingPunct="1">
              <a:lnSpc>
                <a:spcPct val="80000"/>
              </a:lnSpc>
            </a:pPr>
            <a:r>
              <a:rPr lang="zh-CN" altLang="en-US" sz="2200" dirty="0" smtClean="0">
                <a:solidFill>
                  <a:schemeClr val="bg2">
                    <a:lumMod val="60000"/>
                    <a:lumOff val="40000"/>
                  </a:schemeClr>
                </a:solidFill>
              </a:rPr>
              <a:t>表面催化</a:t>
            </a:r>
            <a:r>
              <a:rPr lang="zh-CN" altLang="en-US" sz="2200" dirty="0" smtClean="0">
                <a:solidFill>
                  <a:schemeClr val="bg2">
                    <a:lumMod val="60000"/>
                    <a:lumOff val="40000"/>
                  </a:schemeClr>
                </a:solidFill>
              </a:rPr>
              <a:t>、表面自组装、太阳能电池</a:t>
            </a:r>
            <a:r>
              <a:rPr lang="zh-CN" altLang="en-US" sz="2200" dirty="0" smtClean="0">
                <a:solidFill>
                  <a:schemeClr val="bg2">
                    <a:lumMod val="60000"/>
                    <a:lumOff val="40000"/>
                  </a:schemeClr>
                </a:solidFill>
              </a:rPr>
              <a:t>、产氢和储氢、生命体系</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539552" y="421829"/>
            <a:ext cx="8229600" cy="91893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dirty="0" smtClean="0">
                <a:solidFill>
                  <a:srgbClr val="006600"/>
                </a:solidFill>
                <a:ea typeface="黑体" pitchFamily="49" charset="-122"/>
              </a:rPr>
              <a:t>拓扑表面态的形成</a:t>
            </a:r>
          </a:p>
        </p:txBody>
      </p:sp>
      <p:pic>
        <p:nvPicPr>
          <p:cNvPr id="91140" name="Picture 4" descr="TI-band-structure"/>
          <p:cNvPicPr>
            <a:picLocks noChangeAspect="1" noChangeArrowheads="1"/>
          </p:cNvPicPr>
          <p:nvPr/>
        </p:nvPicPr>
        <p:blipFill>
          <a:blip r:embed="rId2"/>
          <a:srcRect/>
          <a:stretch>
            <a:fillRect/>
          </a:stretch>
        </p:blipFill>
        <p:spPr bwMode="auto">
          <a:xfrm>
            <a:off x="6443663" y="1844675"/>
            <a:ext cx="2444750" cy="3384550"/>
          </a:xfrm>
          <a:prstGeom prst="rect">
            <a:avLst/>
          </a:prstGeom>
          <a:noFill/>
          <a:ln w="9525">
            <a:noFill/>
            <a:miter lim="800000"/>
            <a:headEnd/>
            <a:tailEnd/>
          </a:ln>
        </p:spPr>
      </p:pic>
      <p:pic>
        <p:nvPicPr>
          <p:cNvPr id="56324" name="Picture 5"/>
          <p:cNvPicPr>
            <a:picLocks noChangeAspect="1" noChangeArrowheads="1"/>
          </p:cNvPicPr>
          <p:nvPr/>
        </p:nvPicPr>
        <p:blipFill>
          <a:blip r:embed="rId3"/>
          <a:srcRect/>
          <a:stretch>
            <a:fillRect/>
          </a:stretch>
        </p:blipFill>
        <p:spPr bwMode="auto">
          <a:xfrm>
            <a:off x="395288" y="2046288"/>
            <a:ext cx="5616575" cy="332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blinds(horizontal)">
                                      <p:cBhvr>
                                        <p:cTn id="7"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7347" name="Picture 4"/>
          <p:cNvPicPr>
            <a:picLocks noChangeAspect="1" noChangeArrowheads="1"/>
          </p:cNvPicPr>
          <p:nvPr/>
        </p:nvPicPr>
        <p:blipFill>
          <a:blip r:embed="rId2"/>
          <a:srcRect/>
          <a:stretch>
            <a:fillRect/>
          </a:stretch>
        </p:blipFill>
        <p:spPr bwMode="auto">
          <a:xfrm>
            <a:off x="144463" y="269875"/>
            <a:ext cx="8748712" cy="611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8371" name="Picture 4"/>
          <p:cNvPicPr>
            <a:picLocks noChangeAspect="1" noChangeArrowheads="1"/>
          </p:cNvPicPr>
          <p:nvPr/>
        </p:nvPicPr>
        <p:blipFill>
          <a:blip r:embed="rId2"/>
          <a:srcRect/>
          <a:stretch>
            <a:fillRect/>
          </a:stretch>
        </p:blipFill>
        <p:spPr bwMode="auto">
          <a:xfrm>
            <a:off x="142875" y="115888"/>
            <a:ext cx="8893175" cy="617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457200" y="115888"/>
            <a:ext cx="8229600" cy="777875"/>
          </a:xfrm>
          <a:prstGeom prst="rect">
            <a:avLst/>
          </a:prstGeom>
          <a:noFill/>
          <a:ln>
            <a:miter lim="800000"/>
            <a:headEnd/>
            <a:tailEnd/>
          </a:ln>
        </p:spPr>
        <p:txBody>
          <a:bodyPr/>
          <a:lstStyle/>
          <a:p>
            <a:pPr eaLnBrk="1" hangingPunct="1"/>
            <a:r>
              <a:rPr lang="zh-CN" altLang="en-US" sz="3600" smtClean="0">
                <a:solidFill>
                  <a:srgbClr val="006600"/>
                </a:solidFill>
                <a:ea typeface="黑体" pitchFamily="49" charset="-122"/>
              </a:rPr>
              <a:t>参考书目</a:t>
            </a:r>
          </a:p>
        </p:txBody>
      </p:sp>
      <p:sp>
        <p:nvSpPr>
          <p:cNvPr id="14339" name="Rectangle 3"/>
          <p:cNvSpPr>
            <a:spLocks noGrp="1" noChangeArrowheads="1"/>
          </p:cNvSpPr>
          <p:nvPr>
            <p:ph type="body" idx="4294967295"/>
          </p:nvPr>
        </p:nvSpPr>
        <p:spPr bwMode="auto">
          <a:xfrm>
            <a:off x="457200" y="981075"/>
            <a:ext cx="8229600" cy="5688013"/>
          </a:xfrm>
          <a:prstGeom prst="rect">
            <a:avLst/>
          </a:prstGeom>
          <a:noFill/>
          <a:ln>
            <a:miter lim="800000"/>
            <a:headEnd/>
            <a:tailEnd/>
          </a:ln>
        </p:spPr>
        <p:txBody>
          <a:bodyPr/>
          <a:lstStyle/>
          <a:p>
            <a:pPr eaLnBrk="1" hangingPunct="1">
              <a:spcAft>
                <a:spcPct val="10000"/>
              </a:spcAft>
              <a:buFontTx/>
              <a:buNone/>
            </a:pPr>
            <a:r>
              <a:rPr lang="zh-CN" altLang="en-US" sz="2200" b="1" u="sng" dirty="0" smtClean="0">
                <a:ea typeface="黑体" pitchFamily="49" charset="-122"/>
              </a:rPr>
              <a:t>主要参考书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F. </a:t>
            </a:r>
            <a:r>
              <a:rPr lang="en-US" altLang="zh-CN" sz="2200" dirty="0" err="1" smtClean="0">
                <a:ea typeface="黑体" pitchFamily="49" charset="-122"/>
              </a:rPr>
              <a:t>Bechstedt</a:t>
            </a:r>
            <a:r>
              <a:rPr lang="en-US" altLang="zh-CN" sz="2200" dirty="0" smtClean="0">
                <a:ea typeface="黑体" pitchFamily="49" charset="-122"/>
              </a:rPr>
              <a:t>, </a:t>
            </a:r>
            <a:r>
              <a:rPr lang="en-US" altLang="zh-CN" sz="2200" i="1" dirty="0" smtClean="0">
                <a:ea typeface="黑体" pitchFamily="49" charset="-122"/>
              </a:rPr>
              <a:t>Principles of Surface Physics</a:t>
            </a:r>
            <a:r>
              <a:rPr lang="en-US" altLang="zh-CN" sz="2200" dirty="0" smtClean="0">
                <a:ea typeface="黑体" pitchFamily="49" charset="-122"/>
              </a:rPr>
              <a:t>, Springer-</a:t>
            </a:r>
            <a:r>
              <a:rPr lang="en-US" altLang="zh-CN" sz="2200" dirty="0" err="1" smtClean="0">
                <a:ea typeface="黑体" pitchFamily="49" charset="-122"/>
              </a:rPr>
              <a:t>Verlag</a:t>
            </a:r>
            <a:r>
              <a:rPr lang="en-US" altLang="zh-CN" sz="2200" dirty="0" smtClean="0">
                <a:ea typeface="黑体" pitchFamily="49" charset="-122"/>
              </a:rPr>
              <a:t>, 2003.</a:t>
            </a:r>
          </a:p>
          <a:p>
            <a:pPr eaLnBrk="1" hangingPunct="1">
              <a:spcAft>
                <a:spcPct val="10000"/>
              </a:spcAft>
            </a:pPr>
            <a:r>
              <a:rPr lang="en-US" altLang="zh-CN" sz="2200" dirty="0" smtClean="0">
                <a:ea typeface="黑体" pitchFamily="49" charset="-122"/>
              </a:rPr>
              <a:t>M. C. </a:t>
            </a:r>
            <a:r>
              <a:rPr lang="en-US" altLang="zh-CN" sz="2200" dirty="0" err="1" smtClean="0">
                <a:ea typeface="黑体" pitchFamily="49" charset="-122"/>
              </a:rPr>
              <a:t>Desjonq</a:t>
            </a:r>
            <a:r>
              <a:rPr lang="en-US" altLang="zh-CN" sz="2200" dirty="0" err="1" smtClean="0">
                <a:ea typeface="黑体" pitchFamily="49" charset="-122"/>
                <a:cs typeface="Times New Roman" pitchFamily="18" charset="0"/>
              </a:rPr>
              <a:t>ùeres</a:t>
            </a:r>
            <a:r>
              <a:rPr lang="en-US" altLang="zh-CN" sz="2200" dirty="0" smtClean="0">
                <a:ea typeface="黑体" pitchFamily="49" charset="-122"/>
                <a:cs typeface="Times New Roman" pitchFamily="18" charset="0"/>
              </a:rPr>
              <a:t> and D. </a:t>
            </a:r>
            <a:r>
              <a:rPr lang="en-US" altLang="zh-CN" sz="2200" dirty="0" err="1" smtClean="0">
                <a:ea typeface="黑体" pitchFamily="49" charset="-122"/>
                <a:cs typeface="Times New Roman" pitchFamily="18" charset="0"/>
              </a:rPr>
              <a:t>Spanjaard</a:t>
            </a:r>
            <a:r>
              <a:rPr lang="en-US" altLang="zh-CN" sz="2200" dirty="0" smtClean="0">
                <a:ea typeface="黑体" pitchFamily="49" charset="-122"/>
                <a:cs typeface="Times New Roman" pitchFamily="18" charset="0"/>
              </a:rPr>
              <a:t>, </a:t>
            </a:r>
            <a:r>
              <a:rPr lang="en-US" altLang="zh-CN" sz="2200" i="1" dirty="0" smtClean="0">
                <a:ea typeface="黑体" pitchFamily="49" charset="-122"/>
                <a:cs typeface="Times New Roman" pitchFamily="18" charset="0"/>
              </a:rPr>
              <a:t>Concepts in Surface Physics</a:t>
            </a:r>
            <a:r>
              <a:rPr lang="en-US" altLang="zh-CN" sz="2200" dirty="0" smtClean="0">
                <a:ea typeface="黑体" pitchFamily="49" charset="-122"/>
                <a:cs typeface="Times New Roman" pitchFamily="18" charset="0"/>
              </a:rPr>
              <a:t>, </a:t>
            </a:r>
            <a:r>
              <a:rPr lang="en-US" altLang="zh-CN" sz="2200" dirty="0" smtClean="0">
                <a:ea typeface="黑体" pitchFamily="49" charset="-122"/>
              </a:rPr>
              <a:t>Springer-</a:t>
            </a:r>
            <a:r>
              <a:rPr lang="en-US" altLang="zh-CN" sz="2200" dirty="0" err="1" smtClean="0">
                <a:ea typeface="黑体" pitchFamily="49" charset="-122"/>
              </a:rPr>
              <a:t>Verlag</a:t>
            </a:r>
            <a:r>
              <a:rPr lang="en-US" altLang="zh-CN" sz="2200" dirty="0" smtClean="0">
                <a:ea typeface="黑体" pitchFamily="49" charset="-122"/>
              </a:rPr>
              <a:t>, 1996. </a:t>
            </a:r>
          </a:p>
          <a:p>
            <a:pPr eaLnBrk="1" hangingPunct="1">
              <a:spcAft>
                <a:spcPct val="10000"/>
              </a:spcAft>
            </a:pPr>
            <a:r>
              <a:rPr lang="en-US" altLang="zh-CN" sz="2200" dirty="0" smtClean="0">
                <a:ea typeface="黑体" pitchFamily="49" charset="-122"/>
              </a:rPr>
              <a:t>A. Zangwill, </a:t>
            </a:r>
            <a:r>
              <a:rPr lang="en-US" altLang="zh-CN" sz="2200" i="1" dirty="0" smtClean="0">
                <a:ea typeface="黑体" pitchFamily="49" charset="-122"/>
              </a:rPr>
              <a:t>Physics at Surfaces</a:t>
            </a:r>
            <a:r>
              <a:rPr lang="en-US" altLang="zh-CN" sz="2200" dirty="0" smtClean="0">
                <a:ea typeface="黑体" pitchFamily="49" charset="-122"/>
              </a:rPr>
              <a:t>, Cambridge, 1998</a:t>
            </a:r>
          </a:p>
          <a:p>
            <a:pPr eaLnBrk="1" hangingPunct="1">
              <a:spcAft>
                <a:spcPct val="10000"/>
              </a:spcAft>
            </a:pPr>
            <a:r>
              <a:rPr lang="en-US" altLang="zh-CN" sz="2200" dirty="0" err="1" smtClean="0">
                <a:ea typeface="黑体" pitchFamily="49" charset="-122"/>
              </a:rPr>
              <a:t>Harald</a:t>
            </a:r>
            <a:r>
              <a:rPr lang="en-US" altLang="zh-CN" sz="2200" dirty="0" smtClean="0">
                <a:ea typeface="黑体" pitchFamily="49" charset="-122"/>
              </a:rPr>
              <a:t> </a:t>
            </a:r>
            <a:r>
              <a:rPr lang="en-US" altLang="zh-CN" sz="2200" dirty="0" err="1" smtClean="0">
                <a:ea typeface="黑体" pitchFamily="49" charset="-122"/>
              </a:rPr>
              <a:t>Ibach</a:t>
            </a:r>
            <a:r>
              <a:rPr lang="en-US" altLang="zh-CN" sz="2200" dirty="0" smtClean="0">
                <a:ea typeface="黑体" pitchFamily="49" charset="-122"/>
              </a:rPr>
              <a:t>, </a:t>
            </a:r>
            <a:r>
              <a:rPr lang="en-US" altLang="zh-CN" sz="2200" i="1" dirty="0" smtClean="0">
                <a:ea typeface="黑体" pitchFamily="49" charset="-122"/>
              </a:rPr>
              <a:t>Physics of Surfaces and Interfaces</a:t>
            </a:r>
            <a:r>
              <a:rPr lang="en-US" altLang="zh-CN" sz="2200" dirty="0" smtClean="0">
                <a:ea typeface="黑体" pitchFamily="49" charset="-122"/>
              </a:rPr>
              <a:t>, Springer, 2006.</a:t>
            </a:r>
          </a:p>
          <a:p>
            <a:pPr eaLnBrk="1" hangingPunct="1">
              <a:spcAft>
                <a:spcPct val="10000"/>
              </a:spcAft>
            </a:pPr>
            <a:r>
              <a:rPr lang="en-US" altLang="zh-CN" sz="2200" dirty="0" smtClean="0">
                <a:ea typeface="黑体" pitchFamily="49" charset="-122"/>
              </a:rPr>
              <a:t>C. B. Duck and E. W. Plummer, </a:t>
            </a:r>
            <a:r>
              <a:rPr lang="en-US" altLang="zh-CN" sz="2200" i="1" dirty="0" smtClean="0">
                <a:ea typeface="黑体" pitchFamily="49" charset="-122"/>
              </a:rPr>
              <a:t>Frontiers in Surface and Interface</a:t>
            </a:r>
            <a:r>
              <a:rPr lang="en-US" altLang="zh-CN" sz="2200" dirty="0" smtClean="0">
                <a:ea typeface="黑体" pitchFamily="49" charset="-122"/>
              </a:rPr>
              <a:t>, North-Holland, Amsterdam, 2002.</a:t>
            </a:r>
            <a:endParaRPr lang="zh-CN" altLang="en-US" sz="2200" dirty="0" smtClean="0">
              <a:ea typeface="黑体" pitchFamily="49" charset="-122"/>
            </a:endParaRPr>
          </a:p>
          <a:p>
            <a:pPr eaLnBrk="1" hangingPunct="1">
              <a:spcAft>
                <a:spcPct val="10000"/>
              </a:spcAft>
              <a:buFontTx/>
              <a:buNone/>
            </a:pPr>
            <a:endParaRPr lang="en-US" altLang="zh-CN" sz="2200" b="1" u="sng" dirty="0" smtClean="0">
              <a:ea typeface="黑体" pitchFamily="49" charset="-122"/>
            </a:endParaRPr>
          </a:p>
          <a:p>
            <a:pPr eaLnBrk="1" hangingPunct="1">
              <a:spcAft>
                <a:spcPct val="10000"/>
              </a:spcAft>
              <a:buFontTx/>
              <a:buNone/>
            </a:pPr>
            <a:r>
              <a:rPr lang="zh-CN" altLang="en-US" sz="2200" b="1" u="sng" dirty="0" smtClean="0">
                <a:ea typeface="黑体" pitchFamily="49" charset="-122"/>
              </a:rPr>
              <a:t>其他</a:t>
            </a:r>
            <a:r>
              <a:rPr lang="zh-CN" altLang="en-US" sz="2200" b="1" u="sng" dirty="0" smtClean="0">
                <a:ea typeface="黑体" pitchFamily="49" charset="-122"/>
              </a:rPr>
              <a:t>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J. J. Sakurai and J. </a:t>
            </a:r>
            <a:r>
              <a:rPr lang="en-US" altLang="zh-CN" sz="2200" dirty="0" err="1" smtClean="0">
                <a:ea typeface="黑体" pitchFamily="49" charset="-122"/>
              </a:rPr>
              <a:t>Namolitano</a:t>
            </a:r>
            <a:r>
              <a:rPr lang="en-US" altLang="zh-CN" sz="2200" dirty="0" smtClean="0">
                <a:ea typeface="黑体" pitchFamily="49" charset="-122"/>
              </a:rPr>
              <a:t>, </a:t>
            </a:r>
            <a:r>
              <a:rPr lang="en-US" altLang="zh-CN" sz="2200" i="1" dirty="0" smtClean="0">
                <a:ea typeface="黑体" pitchFamily="49" charset="-122"/>
              </a:rPr>
              <a:t>Modern Quantum Mechanics</a:t>
            </a:r>
            <a:r>
              <a:rPr lang="en-US" altLang="zh-CN" sz="2200" dirty="0" smtClean="0">
                <a:ea typeface="黑体" pitchFamily="49" charset="-122"/>
              </a:rPr>
              <a:t>, Addison Wesley, 2011.</a:t>
            </a:r>
          </a:p>
          <a:p>
            <a:pPr eaLnBrk="1" hangingPunct="1">
              <a:spcAft>
                <a:spcPct val="10000"/>
              </a:spcAft>
            </a:pPr>
            <a:r>
              <a:rPr lang="en-US" altLang="zh-CN" sz="2200" dirty="0" smtClean="0">
                <a:ea typeface="黑体" pitchFamily="49" charset="-122"/>
              </a:rPr>
              <a:t>N. W. Ashcroft and N. D. </a:t>
            </a:r>
            <a:r>
              <a:rPr lang="en-US" altLang="zh-CN" sz="2200" dirty="0" err="1" smtClean="0">
                <a:ea typeface="黑体" pitchFamily="49" charset="-122"/>
              </a:rPr>
              <a:t>Mermin</a:t>
            </a:r>
            <a:r>
              <a:rPr lang="en-US" altLang="zh-CN" sz="2200" dirty="0" smtClean="0">
                <a:ea typeface="黑体" pitchFamily="49" charset="-122"/>
              </a:rPr>
              <a:t>, </a:t>
            </a:r>
            <a:r>
              <a:rPr lang="en-US" altLang="zh-CN" sz="2200" i="1" dirty="0" smtClean="0">
                <a:ea typeface="黑体" pitchFamily="49" charset="-122"/>
              </a:rPr>
              <a:t>Solid State Physics</a:t>
            </a:r>
            <a:r>
              <a:rPr lang="en-US" altLang="zh-CN" sz="2200" dirty="0" smtClean="0">
                <a:ea typeface="黑体" pitchFamily="49" charset="-122"/>
              </a:rPr>
              <a:t>, Thomson Learning, 1976. </a:t>
            </a:r>
            <a:endParaRPr lang="zh-CN" altLang="en-US" sz="2200" dirty="0" smtClean="0">
              <a:ea typeface="黑体" pitchFamily="49" charset="-122"/>
            </a:endParaRPr>
          </a:p>
        </p:txBody>
      </p:sp>
      <p:sp>
        <p:nvSpPr>
          <p:cNvPr id="4" name="矩形 3"/>
          <p:cNvSpPr/>
          <p:nvPr/>
        </p:nvSpPr>
        <p:spPr>
          <a:xfrm>
            <a:off x="4093532" y="4437112"/>
            <a:ext cx="44454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CN" altLang="en-US" b="1" dirty="0" smtClean="0"/>
              <a:t>英文书下载链接：</a:t>
            </a:r>
            <a:r>
              <a:rPr lang="en-US" altLang="zh-CN" b="1" dirty="0" smtClean="0"/>
              <a:t>http</a:t>
            </a:r>
            <a:r>
              <a:rPr lang="en-US" altLang="zh-CN" b="1" dirty="0" smtClean="0"/>
              <a:t>://gen.lib.rus.ec/</a:t>
            </a:r>
            <a:endParaRPr lang="zh-CN" alt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9395" name="Picture 8"/>
          <p:cNvPicPr>
            <a:picLocks noChangeAspect="1" noChangeArrowheads="1"/>
          </p:cNvPicPr>
          <p:nvPr/>
        </p:nvPicPr>
        <p:blipFill>
          <a:blip r:embed="rId2"/>
          <a:srcRect/>
          <a:stretch>
            <a:fillRect/>
          </a:stretch>
        </p:blipFill>
        <p:spPr bwMode="auto">
          <a:xfrm>
            <a:off x="250825" y="260350"/>
            <a:ext cx="8424863" cy="603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grpSp>
        <p:nvGrpSpPr>
          <p:cNvPr id="60419" name="Group 6"/>
          <p:cNvGrpSpPr>
            <a:grpSpLocks/>
          </p:cNvGrpSpPr>
          <p:nvPr/>
        </p:nvGrpSpPr>
        <p:grpSpPr bwMode="auto">
          <a:xfrm>
            <a:off x="288925" y="404813"/>
            <a:ext cx="8820150" cy="5940425"/>
            <a:chOff x="239" y="346"/>
            <a:chExt cx="5322" cy="3584"/>
          </a:xfrm>
        </p:grpSpPr>
        <p:pic>
          <p:nvPicPr>
            <p:cNvPr id="60421" name="Picture 4"/>
            <p:cNvPicPr>
              <a:picLocks noChangeAspect="1" noChangeArrowheads="1"/>
            </p:cNvPicPr>
            <p:nvPr/>
          </p:nvPicPr>
          <p:blipFill>
            <a:blip r:embed="rId2"/>
            <a:srcRect/>
            <a:stretch>
              <a:fillRect/>
            </a:stretch>
          </p:blipFill>
          <p:spPr bwMode="auto">
            <a:xfrm>
              <a:off x="2653" y="346"/>
              <a:ext cx="2908" cy="3583"/>
            </a:xfrm>
            <a:prstGeom prst="rect">
              <a:avLst/>
            </a:prstGeom>
            <a:noFill/>
            <a:ln w="9525">
              <a:noFill/>
              <a:miter lim="800000"/>
              <a:headEnd/>
              <a:tailEnd/>
            </a:ln>
          </p:spPr>
        </p:pic>
        <p:pic>
          <p:nvPicPr>
            <p:cNvPr id="60422" name="Picture 5"/>
            <p:cNvPicPr>
              <a:picLocks noChangeAspect="1" noChangeArrowheads="1"/>
            </p:cNvPicPr>
            <p:nvPr/>
          </p:nvPicPr>
          <p:blipFill>
            <a:blip r:embed="rId3"/>
            <a:srcRect/>
            <a:stretch>
              <a:fillRect/>
            </a:stretch>
          </p:blipFill>
          <p:spPr bwMode="auto">
            <a:xfrm>
              <a:off x="239" y="346"/>
              <a:ext cx="2423" cy="35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1443" name="Picture 8"/>
          <p:cNvPicPr>
            <a:picLocks noChangeAspect="1" noChangeArrowheads="1"/>
          </p:cNvPicPr>
          <p:nvPr/>
        </p:nvPicPr>
        <p:blipFill>
          <a:blip r:embed="rId2"/>
          <a:srcRect/>
          <a:stretch>
            <a:fillRect/>
          </a:stretch>
        </p:blipFill>
        <p:spPr bwMode="auto">
          <a:xfrm>
            <a:off x="250825" y="260350"/>
            <a:ext cx="8424863" cy="626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2467" name="Picture 4"/>
          <p:cNvPicPr>
            <a:picLocks noChangeAspect="1" noChangeArrowheads="1"/>
          </p:cNvPicPr>
          <p:nvPr/>
        </p:nvPicPr>
        <p:blipFill>
          <a:blip r:embed="rId2"/>
          <a:srcRect/>
          <a:stretch>
            <a:fillRect/>
          </a:stretch>
        </p:blipFill>
        <p:spPr bwMode="auto">
          <a:xfrm>
            <a:off x="1403350" y="3284538"/>
            <a:ext cx="6264275" cy="3192462"/>
          </a:xfrm>
          <a:prstGeom prst="rect">
            <a:avLst/>
          </a:prstGeom>
          <a:noFill/>
          <a:ln w="9525">
            <a:noFill/>
            <a:miter lim="800000"/>
            <a:headEnd/>
            <a:tailEnd/>
          </a:ln>
        </p:spPr>
      </p:pic>
      <p:pic>
        <p:nvPicPr>
          <p:cNvPr id="62468" name="Picture 5"/>
          <p:cNvPicPr>
            <a:picLocks noChangeAspect="1" noChangeArrowheads="1"/>
          </p:cNvPicPr>
          <p:nvPr/>
        </p:nvPicPr>
        <p:blipFill>
          <a:blip r:embed="rId3"/>
          <a:srcRect/>
          <a:stretch>
            <a:fillRect/>
          </a:stretch>
        </p:blipFill>
        <p:spPr bwMode="auto">
          <a:xfrm>
            <a:off x="1619250" y="981075"/>
            <a:ext cx="2663825" cy="2620963"/>
          </a:xfrm>
          <a:prstGeom prst="rect">
            <a:avLst/>
          </a:prstGeom>
          <a:noFill/>
          <a:ln w="9525">
            <a:noFill/>
            <a:miter lim="800000"/>
            <a:headEnd/>
            <a:tailEnd/>
          </a:ln>
        </p:spPr>
      </p:pic>
      <p:pic>
        <p:nvPicPr>
          <p:cNvPr id="62469" name="Picture 7"/>
          <p:cNvPicPr>
            <a:picLocks noChangeAspect="1" noChangeArrowheads="1"/>
          </p:cNvPicPr>
          <p:nvPr/>
        </p:nvPicPr>
        <p:blipFill>
          <a:blip r:embed="rId4"/>
          <a:srcRect/>
          <a:stretch>
            <a:fillRect/>
          </a:stretch>
        </p:blipFill>
        <p:spPr bwMode="auto">
          <a:xfrm>
            <a:off x="4500563" y="981075"/>
            <a:ext cx="3232150" cy="2490788"/>
          </a:xfrm>
          <a:prstGeom prst="rect">
            <a:avLst/>
          </a:prstGeom>
          <a:noFill/>
          <a:ln w="9525">
            <a:noFill/>
            <a:miter lim="800000"/>
            <a:headEnd/>
            <a:tailEnd/>
          </a:ln>
        </p:spPr>
      </p:pic>
      <p:pic>
        <p:nvPicPr>
          <p:cNvPr id="62470" name="Picture 6"/>
          <p:cNvPicPr>
            <a:picLocks noChangeAspect="1" noChangeArrowheads="1"/>
          </p:cNvPicPr>
          <p:nvPr/>
        </p:nvPicPr>
        <p:blipFill>
          <a:blip r:embed="rId5"/>
          <a:srcRect/>
          <a:stretch>
            <a:fillRect/>
          </a:stretch>
        </p:blipFill>
        <p:spPr bwMode="auto">
          <a:xfrm>
            <a:off x="7354888" y="2276475"/>
            <a:ext cx="1393825" cy="1511300"/>
          </a:xfrm>
          <a:prstGeom prst="rect">
            <a:avLst/>
          </a:prstGeom>
          <a:noFill/>
          <a:ln w="9525">
            <a:noFill/>
            <a:miter lim="800000"/>
            <a:headEnd/>
            <a:tailEnd/>
          </a:ln>
        </p:spPr>
      </p:pic>
      <p:sp>
        <p:nvSpPr>
          <p:cNvPr id="62471" name="Rectangle 8"/>
          <p:cNvSpPr>
            <a:spLocks noChangeArrowheads="1"/>
          </p:cNvSpPr>
          <p:nvPr/>
        </p:nvSpPr>
        <p:spPr bwMode="auto">
          <a:xfrm>
            <a:off x="4857750" y="6453188"/>
            <a:ext cx="4286250" cy="366712"/>
          </a:xfrm>
          <a:prstGeom prst="rect">
            <a:avLst/>
          </a:prstGeom>
          <a:noFill/>
          <a:ln w="9525">
            <a:noFill/>
            <a:miter lim="800000"/>
            <a:headEnd/>
            <a:tailEnd/>
          </a:ln>
        </p:spPr>
        <p:txBody>
          <a:bodyPr wrap="none">
            <a:spAutoFit/>
          </a:bodyPr>
          <a:lstStyle/>
          <a:p>
            <a:r>
              <a:rPr lang="en-US" altLang="zh-CN"/>
              <a:t>T. Zhang </a:t>
            </a:r>
            <a:r>
              <a:rPr lang="en-US" altLang="zh-CN" i="1"/>
              <a:t>et al</a:t>
            </a:r>
            <a:r>
              <a:rPr lang="en-US" altLang="zh-CN"/>
              <a:t>., PRL 103, 266803 (2009)</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893719" y="836712"/>
            <a:ext cx="7422697" cy="5472608"/>
          </a:xfrm>
          <a:prstGeom prst="rect">
            <a:avLst/>
          </a:prstGeom>
          <a:noFill/>
          <a:ln w="9525">
            <a:noFill/>
            <a:miter lim="800000"/>
            <a:headEnd/>
            <a:tailEnd/>
          </a:ln>
        </p:spPr>
      </p:pic>
      <p:sp>
        <p:nvSpPr>
          <p:cNvPr id="5" name="Rectangle 2"/>
          <p:cNvSpPr>
            <a:spLocks noGrp="1" noChangeArrowheads="1"/>
          </p:cNvSpPr>
          <p:nvPr>
            <p:ph type="title"/>
          </p:nvPr>
        </p:nvSpPr>
        <p:spPr bwMode="auto">
          <a:xfrm>
            <a:off x="539552"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200" dirty="0" smtClean="0">
                <a:solidFill>
                  <a:srgbClr val="006600"/>
                </a:solidFill>
                <a:ea typeface="黑体" pitchFamily="49" charset="-122"/>
              </a:rPr>
              <a:t>拓扑超导</a:t>
            </a:r>
            <a:r>
              <a:rPr lang="zh-CN" altLang="en-US" sz="3200" dirty="0" smtClean="0">
                <a:solidFill>
                  <a:srgbClr val="006600"/>
                </a:solidFill>
                <a:ea typeface="黑体" pitchFamily="49" charset="-122"/>
              </a:rPr>
              <a:t>的边界态</a:t>
            </a:r>
            <a:r>
              <a:rPr lang="zh-CN" altLang="en-US" sz="3200" dirty="0" smtClean="0">
                <a:solidFill>
                  <a:srgbClr val="006600"/>
                </a:solidFill>
                <a:ea typeface="黑体" pitchFamily="49" charset="-122"/>
              </a:rPr>
              <a:t>：</a:t>
            </a:r>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a:t>
            </a:r>
            <a:endParaRPr lang="zh-CN" altLang="en-US" sz="3200" dirty="0" smtClean="0">
              <a:solidFill>
                <a:srgbClr val="006600"/>
              </a:solidFill>
              <a:ea typeface="黑体" pitchFamily="49" charset="-122"/>
            </a:endParaRPr>
          </a:p>
        </p:txBody>
      </p:sp>
      <p:sp>
        <p:nvSpPr>
          <p:cNvPr id="6" name="矩形 5"/>
          <p:cNvSpPr/>
          <p:nvPr/>
        </p:nvSpPr>
        <p:spPr>
          <a:xfrm>
            <a:off x="4716016" y="6341258"/>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endParaRPr lang="en-US" altLang="zh-CN"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1043608" y="980728"/>
            <a:ext cx="6953250" cy="5416550"/>
          </a:xfrm>
          <a:prstGeom prst="rect">
            <a:avLst/>
          </a:prstGeom>
          <a:noFill/>
          <a:ln w="9525">
            <a:noFill/>
            <a:miter lim="800000"/>
            <a:headEnd/>
            <a:tailEnd/>
          </a:ln>
        </p:spPr>
      </p:pic>
      <p:sp>
        <p:nvSpPr>
          <p:cNvPr id="5" name="Rectangle 2"/>
          <p:cNvSpPr>
            <a:spLocks noGrp="1" noChangeArrowheads="1"/>
          </p:cNvSpPr>
          <p:nvPr>
            <p:ph type="title"/>
          </p:nvPr>
        </p:nvSpPr>
        <p:spPr bwMode="auto">
          <a:xfrm>
            <a:off x="518864"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费米子的证据：零偏压电导峰</a:t>
            </a:r>
            <a:endParaRPr lang="zh-CN" altLang="en-US" sz="3200" dirty="0" smtClean="0">
              <a:solidFill>
                <a:srgbClr val="006600"/>
              </a:solidFill>
              <a:ea typeface="黑体" pitchFamily="49" charset="-122"/>
            </a:endParaRPr>
          </a:p>
        </p:txBody>
      </p:sp>
      <p:sp>
        <p:nvSpPr>
          <p:cNvPr id="6" name="矩形 5"/>
          <p:cNvSpPr/>
          <p:nvPr/>
        </p:nvSpPr>
        <p:spPr>
          <a:xfrm>
            <a:off x="4836180" y="6413266"/>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endParaRPr lang="en-US" altLang="zh-CN"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lecularGraphene1"/>
          <p:cNvPicPr>
            <a:picLocks noChangeAspect="1" noChangeArrowheads="1"/>
          </p:cNvPicPr>
          <p:nvPr/>
        </p:nvPicPr>
        <p:blipFill>
          <a:blip r:embed="rId2"/>
          <a:srcRect/>
          <a:stretch>
            <a:fillRect/>
          </a:stretch>
        </p:blipFill>
        <p:spPr bwMode="auto">
          <a:xfrm>
            <a:off x="323850" y="1270000"/>
            <a:ext cx="4533900" cy="4533900"/>
          </a:xfrm>
          <a:prstGeom prst="rect">
            <a:avLst/>
          </a:prstGeom>
          <a:noFill/>
          <a:ln w="9525">
            <a:noFill/>
            <a:miter lim="800000"/>
            <a:headEnd/>
            <a:tailEnd/>
          </a:ln>
        </p:spPr>
      </p:pic>
      <p:pic>
        <p:nvPicPr>
          <p:cNvPr id="64515" name="Picture 3" descr="MolecularGraphene4_thumbnail"/>
          <p:cNvPicPr>
            <a:picLocks noChangeAspect="1" noChangeArrowheads="1"/>
          </p:cNvPicPr>
          <p:nvPr/>
        </p:nvPicPr>
        <p:blipFill>
          <a:blip r:embed="rId3"/>
          <a:srcRect/>
          <a:stretch>
            <a:fillRect/>
          </a:stretch>
        </p:blipFill>
        <p:spPr bwMode="auto">
          <a:xfrm>
            <a:off x="5292725" y="1268413"/>
            <a:ext cx="3152775" cy="4465637"/>
          </a:xfrm>
          <a:prstGeom prst="rect">
            <a:avLst/>
          </a:prstGeom>
          <a:noFill/>
          <a:ln w="9525">
            <a:noFill/>
            <a:miter lim="800000"/>
            <a:headEnd/>
            <a:tailEnd/>
          </a:ln>
        </p:spPr>
      </p:pic>
      <p:sp>
        <p:nvSpPr>
          <p:cNvPr id="64516" name="Text Box 5"/>
          <p:cNvSpPr txBox="1">
            <a:spLocks noChangeArrowheads="1"/>
          </p:cNvSpPr>
          <p:nvPr/>
        </p:nvSpPr>
        <p:spPr bwMode="auto">
          <a:xfrm>
            <a:off x="2763838" y="5840413"/>
            <a:ext cx="3752850"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人工石墨晶格：</a:t>
            </a:r>
            <a:r>
              <a:rPr kumimoji="0" lang="en-US" altLang="zh-CN">
                <a:latin typeface="Arial" pitchFamily="34" charset="0"/>
              </a:rPr>
              <a:t>CO on Cu (111)</a:t>
            </a:r>
          </a:p>
        </p:txBody>
      </p:sp>
      <p:sp>
        <p:nvSpPr>
          <p:cNvPr id="64517" name="Text Box 6"/>
          <p:cNvSpPr txBox="1">
            <a:spLocks noChangeArrowheads="1"/>
          </p:cNvSpPr>
          <p:nvPr/>
        </p:nvSpPr>
        <p:spPr bwMode="auto">
          <a:xfrm>
            <a:off x="7019925" y="2774950"/>
            <a:ext cx="527050" cy="366713"/>
          </a:xfrm>
          <a:prstGeom prst="rect">
            <a:avLst/>
          </a:prstGeom>
          <a:noFill/>
          <a:ln w="9525">
            <a:noFill/>
            <a:miter lim="800000"/>
            <a:headEnd/>
            <a:tailEnd/>
          </a:ln>
        </p:spPr>
        <p:txBody>
          <a:bodyPr wrap="none">
            <a:spAutoFit/>
          </a:bodyPr>
          <a:lstStyle/>
          <a:p>
            <a:pPr algn="l"/>
            <a:r>
              <a:rPr kumimoji="0" lang="en-US" altLang="zh-CN" sz="1800" b="1">
                <a:solidFill>
                  <a:schemeClr val="bg1"/>
                </a:solidFill>
                <a:latin typeface="Arial" pitchFamily="34" charset="0"/>
              </a:rPr>
              <a:t>CO</a:t>
            </a:r>
          </a:p>
        </p:txBody>
      </p:sp>
      <p:sp>
        <p:nvSpPr>
          <p:cNvPr id="64518" name="Oval 2"/>
          <p:cNvSpPr>
            <a:spLocks noChangeArrowheads="1"/>
          </p:cNvSpPr>
          <p:nvPr/>
        </p:nvSpPr>
        <p:spPr bwMode="auto">
          <a:xfrm>
            <a:off x="1041400" y="531813"/>
            <a:ext cx="304800" cy="304800"/>
          </a:xfrm>
          <a:prstGeom prst="ellipse">
            <a:avLst/>
          </a:prstGeom>
          <a:gradFill rotWithShape="0">
            <a:gsLst>
              <a:gs pos="0">
                <a:srgbClr val="FFFFFF"/>
              </a:gs>
              <a:gs pos="100000">
                <a:srgbClr val="CC3300"/>
              </a:gs>
            </a:gsLst>
            <a:path path="shape">
              <a:fillToRect l="50000" t="50000" r="50000" b="50000"/>
            </a:path>
          </a:gradFill>
          <a:ln w="9525">
            <a:noFill/>
            <a:round/>
            <a:headEnd/>
            <a:tailEnd/>
          </a:ln>
        </p:spPr>
        <p:txBody>
          <a:bodyPr wrap="none" anchor="ctr"/>
          <a:lstStyle/>
          <a:p>
            <a:endParaRPr lang="zh-CN" altLang="en-US" sz="2400">
              <a:solidFill>
                <a:schemeClr val="bg1"/>
              </a:solidFill>
            </a:endParaRPr>
          </a:p>
        </p:txBody>
      </p:sp>
      <p:sp>
        <p:nvSpPr>
          <p:cNvPr id="64519" name="Rectangle 4"/>
          <p:cNvSpPr>
            <a:spLocks noChangeArrowheads="1"/>
          </p:cNvSpPr>
          <p:nvPr/>
        </p:nvSpPr>
        <p:spPr bwMode="auto">
          <a:xfrm>
            <a:off x="1546225" y="404813"/>
            <a:ext cx="7058025" cy="519112"/>
          </a:xfrm>
          <a:prstGeom prst="rect">
            <a:avLst/>
          </a:prstGeom>
          <a:noFill/>
          <a:ln w="9525">
            <a:noFill/>
            <a:miter lim="800000"/>
            <a:headEnd/>
            <a:tailEnd/>
          </a:ln>
        </p:spPr>
        <p:txBody>
          <a:bodyPr>
            <a:spAutoFit/>
          </a:bodyPr>
          <a:lstStyle/>
          <a:p>
            <a:pPr algn="l"/>
            <a:r>
              <a:rPr lang="zh-CN" altLang="en-US" sz="2800">
                <a:solidFill>
                  <a:srgbClr val="CC3300"/>
                </a:solidFill>
                <a:latin typeface="Univers"/>
              </a:rPr>
              <a:t>人工量子材料：</a:t>
            </a:r>
            <a:r>
              <a:rPr lang="zh-CN" altLang="zh-CN" sz="2800">
                <a:solidFill>
                  <a:srgbClr val="CC3300"/>
                </a:solidFill>
                <a:latin typeface="Univers"/>
              </a:rPr>
              <a:t>Molecular graphene</a:t>
            </a:r>
            <a:endParaRPr lang="en-US" altLang="zh-CN" sz="2800">
              <a:solidFill>
                <a:srgbClr val="CC3300"/>
              </a:solidFill>
              <a:latin typeface="Univers"/>
            </a:endParaRPr>
          </a:p>
        </p:txBody>
      </p:sp>
      <p:sp>
        <p:nvSpPr>
          <p:cNvPr id="64520" name="Text Box 10"/>
          <p:cNvSpPr txBox="1">
            <a:spLocks noChangeArrowheads="1"/>
          </p:cNvSpPr>
          <p:nvPr/>
        </p:nvSpPr>
        <p:spPr bwMode="auto">
          <a:xfrm>
            <a:off x="4560888" y="6453188"/>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bwMode="auto">
          <a:xfrm>
            <a:off x="457200" y="260350"/>
            <a:ext cx="8507413" cy="706438"/>
          </a:xfrm>
          <a:prstGeom prst="rect">
            <a:avLst/>
          </a:prstGeom>
          <a:solidFill>
            <a:srgbClr val="FFFFFF">
              <a:alpha val="89803"/>
            </a:srgbClr>
          </a:solidFill>
          <a:ln>
            <a:miter lim="800000"/>
            <a:headEnd/>
            <a:tailEnd/>
          </a:ln>
        </p:spPr>
        <p:txBody>
          <a:bodyPr/>
          <a:lstStyle/>
          <a:p>
            <a:pPr eaLnBrk="1" hangingPunct="1"/>
            <a:r>
              <a:rPr lang="zh-CN" altLang="en-US" sz="3600" smtClean="0"/>
              <a:t>电子结构</a:t>
            </a:r>
          </a:p>
        </p:txBody>
      </p:sp>
      <p:pic>
        <p:nvPicPr>
          <p:cNvPr id="65539" name="Picture 3"/>
          <p:cNvPicPr>
            <a:picLocks noChangeAspect="1" noChangeArrowheads="1"/>
          </p:cNvPicPr>
          <p:nvPr/>
        </p:nvPicPr>
        <p:blipFill>
          <a:blip r:embed="rId2"/>
          <a:srcRect/>
          <a:stretch>
            <a:fillRect/>
          </a:stretch>
        </p:blipFill>
        <p:spPr bwMode="auto">
          <a:xfrm rot="-5400000">
            <a:off x="3712369" y="-2326481"/>
            <a:ext cx="1716088" cy="8350250"/>
          </a:xfrm>
          <a:prstGeom prst="rect">
            <a:avLst/>
          </a:prstGeom>
          <a:noFill/>
          <a:ln w="9525">
            <a:noFill/>
            <a:miter lim="800000"/>
            <a:headEnd/>
            <a:tailEnd/>
          </a:ln>
        </p:spPr>
      </p:pic>
      <p:pic>
        <p:nvPicPr>
          <p:cNvPr id="65540" name="Picture 4"/>
          <p:cNvPicPr>
            <a:picLocks noChangeAspect="1" noChangeArrowheads="1"/>
          </p:cNvPicPr>
          <p:nvPr/>
        </p:nvPicPr>
        <p:blipFill>
          <a:blip r:embed="rId3"/>
          <a:srcRect/>
          <a:stretch>
            <a:fillRect/>
          </a:stretch>
        </p:blipFill>
        <p:spPr bwMode="auto">
          <a:xfrm>
            <a:off x="779463" y="2624138"/>
            <a:ext cx="3863975" cy="3757612"/>
          </a:xfrm>
          <a:prstGeom prst="rect">
            <a:avLst/>
          </a:prstGeom>
          <a:noFill/>
          <a:ln w="9525">
            <a:noFill/>
            <a:miter lim="800000"/>
            <a:headEnd/>
            <a:tailEnd/>
          </a:ln>
        </p:spPr>
      </p:pic>
      <p:pic>
        <p:nvPicPr>
          <p:cNvPr id="65541" name="Picture 5"/>
          <p:cNvPicPr>
            <a:picLocks noChangeAspect="1" noChangeArrowheads="1"/>
          </p:cNvPicPr>
          <p:nvPr/>
        </p:nvPicPr>
        <p:blipFill>
          <a:blip r:embed="rId4"/>
          <a:srcRect t="2156" b="1372"/>
          <a:stretch>
            <a:fillRect/>
          </a:stretch>
        </p:blipFill>
        <p:spPr bwMode="auto">
          <a:xfrm>
            <a:off x="4899025" y="2924175"/>
            <a:ext cx="3201988" cy="3313113"/>
          </a:xfrm>
          <a:prstGeom prst="rect">
            <a:avLst/>
          </a:prstGeom>
          <a:noFill/>
          <a:ln w="9525">
            <a:noFill/>
            <a:miter lim="800000"/>
            <a:headEnd/>
            <a:tailEnd/>
          </a:ln>
        </p:spPr>
      </p:pic>
      <p:sp>
        <p:nvSpPr>
          <p:cNvPr id="65542" name="Text Box 6"/>
          <p:cNvSpPr txBox="1">
            <a:spLocks noChangeArrowheads="1"/>
          </p:cNvSpPr>
          <p:nvPr/>
        </p:nvSpPr>
        <p:spPr bwMode="auto">
          <a:xfrm>
            <a:off x="4632325" y="6488113"/>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10941-s2.mpeg">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a:t>
            </a:r>
            <a:r>
              <a:rPr lang="zh-CN" altLang="en-US" sz="2200" dirty="0" smtClean="0">
                <a:solidFill>
                  <a:schemeClr val="bg2">
                    <a:lumMod val="60000"/>
                    <a:lumOff val="40000"/>
                  </a:schemeClr>
                </a:solidFill>
              </a:rPr>
              <a:t>、单分子、小量子</a:t>
            </a:r>
            <a:r>
              <a:rPr lang="zh-CN" altLang="en-US" sz="2200" dirty="0" smtClean="0">
                <a:solidFill>
                  <a:schemeClr val="bg2">
                    <a:lumMod val="60000"/>
                    <a:lumOff val="40000"/>
                  </a:schemeClr>
                </a:solidFill>
              </a:rPr>
              <a:t>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a:t>
            </a:r>
            <a:r>
              <a:rPr lang="zh-CN" altLang="en-US" sz="2200" dirty="0" smtClean="0">
                <a:solidFill>
                  <a:schemeClr val="bg1">
                    <a:lumMod val="75000"/>
                  </a:schemeClr>
                </a:solidFill>
              </a:rPr>
              <a:t>二维材料</a:t>
            </a:r>
            <a:r>
              <a:rPr lang="zh-CN" altLang="en-US" sz="2200" dirty="0" smtClean="0">
                <a:solidFill>
                  <a:schemeClr val="bg1">
                    <a:lumMod val="75000"/>
                  </a:schemeClr>
                </a:solidFill>
              </a:rPr>
              <a:t>、低维强关联</a:t>
            </a:r>
            <a:r>
              <a:rPr lang="zh-CN" altLang="en-US" sz="2200" dirty="0" smtClean="0">
                <a:solidFill>
                  <a:schemeClr val="bg1">
                    <a:lumMod val="75000"/>
                  </a:schemeClr>
                </a:solidFill>
              </a:rPr>
              <a:t>体系</a:t>
            </a: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极端条件下的仪器技术发展</a:t>
            </a:r>
          </a:p>
          <a:p>
            <a:pPr lvl="1" eaLnBrk="1" hangingPunct="1">
              <a:lnSpc>
                <a:spcPct val="80000"/>
              </a:lnSpc>
            </a:pPr>
            <a:r>
              <a:rPr lang="zh-CN" altLang="en-US" sz="2200" dirty="0" smtClean="0">
                <a:solidFill>
                  <a:schemeClr val="accent2">
                    <a:lumMod val="75000"/>
                  </a:schemeClr>
                </a:solidFill>
              </a:rPr>
              <a:t>时间 </a:t>
            </a:r>
            <a:r>
              <a:rPr lang="en-US" altLang="zh-CN" sz="2200" dirty="0" smtClean="0">
                <a:solidFill>
                  <a:schemeClr val="accent2">
                    <a:lumMod val="75000"/>
                  </a:schemeClr>
                </a:solidFill>
              </a:rPr>
              <a:t>(</a:t>
            </a:r>
            <a:r>
              <a:rPr lang="en-US" altLang="zh-CN" sz="2200" dirty="0" err="1" smtClean="0">
                <a:solidFill>
                  <a:schemeClr val="accent2">
                    <a:lumMod val="75000"/>
                  </a:schemeClr>
                </a:solidFill>
              </a:rPr>
              <a:t>fs</a:t>
            </a:r>
            <a:r>
              <a:rPr lang="en-US" altLang="zh-CN" sz="2200" dirty="0" smtClean="0">
                <a:solidFill>
                  <a:schemeClr val="accent2">
                    <a:lumMod val="75000"/>
                  </a:schemeClr>
                </a:solidFill>
              </a:rPr>
              <a:t>)</a:t>
            </a:r>
            <a:r>
              <a:rPr lang="zh-CN" altLang="en-US" sz="2200" dirty="0" smtClean="0">
                <a:solidFill>
                  <a:schemeClr val="accent2">
                    <a:lumMod val="75000"/>
                  </a:schemeClr>
                </a:solidFill>
              </a:rPr>
              <a:t>、空间 </a:t>
            </a:r>
            <a:r>
              <a:rPr lang="en-US" altLang="zh-CN" sz="2200" dirty="0" smtClean="0">
                <a:solidFill>
                  <a:schemeClr val="accent2">
                    <a:lumMod val="75000"/>
                  </a:schemeClr>
                </a:solidFill>
              </a:rPr>
              <a:t>(sub-</a:t>
            </a:r>
            <a:r>
              <a:rPr lang="en-US" altLang="zh-CN" sz="2200" dirty="0" err="1" smtClean="0">
                <a:solidFill>
                  <a:schemeClr val="accent2">
                    <a:lumMod val="75000"/>
                  </a:schemeClr>
                </a:solidFill>
                <a:cs typeface="Arial" pitchFamily="34" charset="0"/>
              </a:rPr>
              <a:t>Ångstrom</a:t>
            </a:r>
            <a:r>
              <a:rPr lang="en-US" altLang="zh-CN" sz="2200" dirty="0" smtClean="0">
                <a:solidFill>
                  <a:schemeClr val="accent2">
                    <a:lumMod val="75000"/>
                  </a:schemeClr>
                </a:solidFill>
                <a:cs typeface="Arial" pitchFamily="34" charset="0"/>
              </a:rPr>
              <a:t>)</a:t>
            </a:r>
            <a:r>
              <a:rPr lang="zh-CN" altLang="en-US" sz="2200" dirty="0" smtClean="0">
                <a:solidFill>
                  <a:schemeClr val="accent2">
                    <a:lumMod val="75000"/>
                  </a:schemeClr>
                </a:solidFill>
              </a:rPr>
              <a:t>、能量 </a:t>
            </a:r>
            <a:r>
              <a:rPr lang="en-US" altLang="zh-CN" sz="2200" dirty="0" smtClean="0">
                <a:solidFill>
                  <a:schemeClr val="accent2">
                    <a:lumMod val="75000"/>
                  </a:schemeClr>
                </a:solidFill>
              </a:rPr>
              <a:t>(sub-</a:t>
            </a:r>
            <a:r>
              <a:rPr lang="en-US" altLang="zh-CN" sz="2200" dirty="0" smtClean="0">
                <a:solidFill>
                  <a:schemeClr val="accent2">
                    <a:lumMod val="75000"/>
                  </a:schemeClr>
                </a:solidFill>
                <a:sym typeface="Symbol" pitchFamily="18" charset="2"/>
              </a:rPr>
              <a:t></a:t>
            </a:r>
            <a:r>
              <a:rPr lang="en-US" altLang="zh-CN" sz="2200" dirty="0" err="1" smtClean="0">
                <a:solidFill>
                  <a:schemeClr val="accent2">
                    <a:lumMod val="75000"/>
                  </a:schemeClr>
                </a:solidFill>
                <a:sym typeface="Symbol" pitchFamily="18" charset="2"/>
              </a:rPr>
              <a:t>eV</a:t>
            </a:r>
            <a:r>
              <a:rPr lang="en-US" altLang="zh-CN" sz="2200" dirty="0" smtClean="0">
                <a:solidFill>
                  <a:schemeClr val="accent2">
                    <a:lumMod val="75000"/>
                  </a:schemeClr>
                </a:solidFill>
              </a:rPr>
              <a:t>)</a:t>
            </a:r>
            <a:r>
              <a:rPr lang="zh-CN" altLang="en-US" sz="2200" dirty="0" smtClean="0">
                <a:solidFill>
                  <a:schemeClr val="accent2">
                    <a:lumMod val="75000"/>
                  </a:schemeClr>
                </a:solidFill>
              </a:rPr>
              <a:t>、温度 </a:t>
            </a:r>
            <a:r>
              <a:rPr lang="en-US" altLang="zh-CN" sz="2200" dirty="0" smtClean="0">
                <a:solidFill>
                  <a:schemeClr val="accent2">
                    <a:lumMod val="75000"/>
                  </a:schemeClr>
                </a:solidFill>
              </a:rPr>
              <a:t>(sub-</a:t>
            </a:r>
            <a:r>
              <a:rPr lang="en-US" altLang="zh-CN" sz="2200" dirty="0" err="1" smtClean="0">
                <a:solidFill>
                  <a:schemeClr val="accent2">
                    <a:lumMod val="75000"/>
                  </a:schemeClr>
                </a:solidFill>
              </a:rPr>
              <a:t>mK</a:t>
            </a:r>
            <a:r>
              <a:rPr lang="en-US" altLang="zh-CN" sz="2200" dirty="0" smtClean="0">
                <a:solidFill>
                  <a:schemeClr val="accent2">
                    <a:lumMod val="75000"/>
                  </a:schemeClr>
                </a:solidFill>
              </a:rPr>
              <a:t>) </a:t>
            </a:r>
            <a:r>
              <a:rPr lang="zh-CN" altLang="en-US" sz="2200" dirty="0" smtClean="0">
                <a:solidFill>
                  <a:schemeClr val="accent2">
                    <a:lumMod val="75000"/>
                  </a:schemeClr>
                </a:solidFill>
              </a:rPr>
              <a:t>、磁场 </a:t>
            </a:r>
            <a:r>
              <a:rPr lang="en-US" altLang="zh-CN" sz="2200" dirty="0" smtClean="0">
                <a:solidFill>
                  <a:schemeClr val="accent2">
                    <a:lumMod val="75000"/>
                  </a:schemeClr>
                </a:solidFill>
              </a:rPr>
              <a:t>(&gt;20T)</a:t>
            </a:r>
            <a:r>
              <a:rPr lang="zh-CN" altLang="en-US" sz="2200" dirty="0" smtClean="0">
                <a:solidFill>
                  <a:schemeClr val="accent2">
                    <a:lumMod val="75000"/>
                  </a:schemeClr>
                </a:solidFill>
              </a:rPr>
              <a:t>、高频 </a:t>
            </a:r>
            <a:r>
              <a:rPr lang="en-US" altLang="zh-CN" sz="2200" dirty="0" smtClean="0">
                <a:solidFill>
                  <a:schemeClr val="accent2">
                    <a:lumMod val="75000"/>
                  </a:schemeClr>
                </a:solidFill>
              </a:rPr>
              <a:t>(&gt;500MHz)</a:t>
            </a:r>
            <a:endParaRPr lang="zh-CN" altLang="en-US" sz="2200" dirty="0" smtClean="0">
              <a:solidFill>
                <a:schemeClr val="accent2">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a:t>
            </a:r>
            <a:r>
              <a:rPr lang="zh-CN" altLang="en-US" sz="2200" dirty="0" smtClean="0">
                <a:solidFill>
                  <a:schemeClr val="bg1">
                    <a:lumMod val="75000"/>
                  </a:schemeClr>
                </a:solidFill>
              </a:rPr>
              <a:t>和分子动力学</a:t>
            </a:r>
            <a:r>
              <a:rPr lang="zh-CN" altLang="en-US" sz="2200" dirty="0" smtClean="0">
                <a:solidFill>
                  <a:schemeClr val="bg1">
                    <a:lumMod val="75000"/>
                  </a:schemeClr>
                </a:solidFill>
              </a:rPr>
              <a:t>模拟：强关联、激发态、弱相互作用、</a:t>
            </a:r>
            <a:r>
              <a:rPr lang="zh-CN" altLang="en-US" sz="2200" dirty="0" smtClean="0">
                <a:solidFill>
                  <a:schemeClr val="bg1">
                    <a:lumMod val="75000"/>
                  </a:schemeClr>
                </a:solidFill>
              </a:rPr>
              <a:t>原子核量子效应</a:t>
            </a:r>
            <a:r>
              <a:rPr lang="zh-CN" altLang="en-US" sz="2200" dirty="0" smtClean="0">
                <a:solidFill>
                  <a:schemeClr val="bg1">
                    <a:lumMod val="75000"/>
                  </a:schemeClr>
                </a:solidFill>
              </a:rPr>
              <a:t>、大</a:t>
            </a:r>
            <a:r>
              <a:rPr lang="zh-CN" altLang="en-US" sz="2200" dirty="0" smtClean="0">
                <a:solidFill>
                  <a:schemeClr val="bg1">
                    <a:lumMod val="75000"/>
                  </a:schemeClr>
                </a:solidFill>
              </a:rPr>
              <a:t>体系、大时间尺度</a:t>
            </a:r>
            <a:endParaRPr lang="zh-CN" altLang="en-US" sz="2200" dirty="0" smtClean="0">
              <a:solidFill>
                <a:schemeClr val="bg1">
                  <a:lumMod val="75000"/>
                </a:schemeClr>
              </a:solidFill>
            </a:endParaRP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a:t>
            </a:r>
            <a:r>
              <a:rPr lang="zh-CN" altLang="en-US" sz="2200" dirty="0" smtClean="0">
                <a:solidFill>
                  <a:schemeClr val="bg1">
                    <a:lumMod val="75000"/>
                  </a:schemeClr>
                </a:solidFill>
              </a:rPr>
              <a:t>、表面自组装、太阳能电池</a:t>
            </a:r>
            <a:r>
              <a:rPr lang="zh-CN" altLang="en-US" sz="2200" dirty="0" smtClean="0">
                <a:solidFill>
                  <a:schemeClr val="bg1">
                    <a:lumMod val="75000"/>
                  </a:schemeClr>
                </a:solidFill>
              </a:rPr>
              <a:t>、产氢和储氢、生命体系</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187450" y="2708275"/>
            <a:ext cx="7416800" cy="14319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l">
              <a:defRPr/>
            </a:pPr>
            <a: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t>表面物理的现状及发展趋势</a:t>
            </a:r>
            <a:b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br>
            <a:endPar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endParaRPr>
          </a:p>
        </p:txBody>
      </p:sp>
      <p:sp>
        <p:nvSpPr>
          <p:cNvPr id="15363" name="Text Box 3"/>
          <p:cNvSpPr txBox="1">
            <a:spLocks noChangeArrowheads="1"/>
          </p:cNvSpPr>
          <p:nvPr/>
        </p:nvSpPr>
        <p:spPr bwMode="auto">
          <a:xfrm>
            <a:off x="539750" y="1468438"/>
            <a:ext cx="2146300" cy="762000"/>
          </a:xfrm>
          <a:prstGeom prst="rect">
            <a:avLst/>
          </a:prstGeom>
          <a:noFill/>
          <a:ln w="9525">
            <a:noFill/>
            <a:miter lim="800000"/>
            <a:headEnd/>
            <a:tailEnd/>
          </a:ln>
        </p:spPr>
        <p:txBody>
          <a:bodyPr wrap="none">
            <a:spAutoFit/>
          </a:bodyPr>
          <a:lstStyle/>
          <a:p>
            <a:pPr algn="l"/>
            <a:r>
              <a:rPr kumimoji="0" lang="zh-CN" altLang="en-US" sz="4400" b="1">
                <a:latin typeface="黑体" pitchFamily="49" charset="-122"/>
                <a:ea typeface="黑体" pitchFamily="49" charset="-122"/>
              </a:rPr>
              <a:t>第一课</a:t>
            </a:r>
            <a:r>
              <a:rPr kumimoji="0" lang="en-US" altLang="zh-CN" sz="4400" b="1">
                <a:latin typeface="黑体" pitchFamily="49" charset="-122"/>
                <a:ea typeface="黑体" pitchFamily="49" charset="-122"/>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en-US" altLang="zh-CN" sz="4000">
                <a:solidFill>
                  <a:schemeClr val="tx2"/>
                </a:solidFill>
              </a:rPr>
              <a:t>STM</a:t>
            </a:r>
            <a:r>
              <a:rPr lang="zh-CN" altLang="en-US" sz="4000">
                <a:solidFill>
                  <a:schemeClr val="tx2"/>
                </a:solidFill>
              </a:rPr>
              <a:t>的时间分辨能力</a:t>
            </a:r>
          </a:p>
        </p:txBody>
      </p:sp>
      <p:sp>
        <p:nvSpPr>
          <p:cNvPr id="6861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smtClean="0"/>
              <a:t>时间分辨率：</a:t>
            </a:r>
            <a:r>
              <a:rPr lang="en-US" altLang="zh-CN" smtClean="0"/>
              <a:t>1-100 </a:t>
            </a:r>
            <a:r>
              <a:rPr lang="en-US" altLang="zh-CN" smtClean="0">
                <a:sym typeface="Symbol" pitchFamily="18" charset="2"/>
              </a:rPr>
              <a:t>s</a:t>
            </a:r>
          </a:p>
        </p:txBody>
      </p:sp>
      <p:pic>
        <p:nvPicPr>
          <p:cNvPr id="68612" name="Picture 4"/>
          <p:cNvPicPr>
            <a:picLocks noChangeAspect="1" noChangeArrowheads="1"/>
          </p:cNvPicPr>
          <p:nvPr/>
        </p:nvPicPr>
        <p:blipFill>
          <a:blip r:embed="rId2"/>
          <a:srcRect/>
          <a:stretch>
            <a:fillRect/>
          </a:stretch>
        </p:blipFill>
        <p:spPr bwMode="auto">
          <a:xfrm>
            <a:off x="1530350" y="2438400"/>
            <a:ext cx="5708650" cy="3319463"/>
          </a:xfrm>
          <a:prstGeom prst="rect">
            <a:avLst/>
          </a:prstGeom>
          <a:noFill/>
          <a:ln w="9525">
            <a:noFill/>
            <a:miter lim="800000"/>
            <a:headEnd/>
            <a:tailEnd/>
          </a:ln>
        </p:spPr>
      </p:pic>
      <p:sp>
        <p:nvSpPr>
          <p:cNvPr id="68613" name="Rectangle 5"/>
          <p:cNvSpPr>
            <a:spLocks noChangeArrowheads="1"/>
          </p:cNvSpPr>
          <p:nvPr/>
        </p:nvSpPr>
        <p:spPr bwMode="auto">
          <a:xfrm>
            <a:off x="6781800" y="2514600"/>
            <a:ext cx="1871663" cy="641350"/>
          </a:xfrm>
          <a:prstGeom prst="rect">
            <a:avLst/>
          </a:prstGeom>
          <a:noFill/>
          <a:ln w="9525">
            <a:noFill/>
            <a:miter lim="800000"/>
            <a:headEnd/>
            <a:tailEnd/>
          </a:ln>
        </p:spPr>
        <p:txBody>
          <a:bodyPr wrap="none">
            <a:spAutoFit/>
          </a:bodyPr>
          <a:lstStyle/>
          <a:p>
            <a:r>
              <a:rPr kumimoji="0" lang="zh-CN" altLang="en-US" sz="1800" b="1">
                <a:solidFill>
                  <a:srgbClr val="FF0000"/>
                </a:solidFill>
                <a:latin typeface="Arial" pitchFamily="34" charset="0"/>
              </a:rPr>
              <a:t>前置放大器带宽</a:t>
            </a:r>
            <a:r>
              <a:rPr kumimoji="0" lang="en-US" altLang="zh-CN" sz="1800" b="1">
                <a:solidFill>
                  <a:srgbClr val="FF0000"/>
                </a:solidFill>
                <a:latin typeface="Arial" pitchFamily="34" charset="0"/>
              </a:rPr>
              <a:t>:</a:t>
            </a:r>
          </a:p>
          <a:p>
            <a:r>
              <a:rPr kumimoji="0" lang="en-US" altLang="zh-CN" sz="1800" b="1">
                <a:solidFill>
                  <a:srgbClr val="FF0000"/>
                </a:solidFill>
                <a:latin typeface="Arial" pitchFamily="34" charset="0"/>
              </a:rPr>
              <a:t>10 kHz–1 MHz</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1123" name="Rectangle 3"/>
          <p:cNvSpPr>
            <a:spLocks noChangeArrowheads="1"/>
          </p:cNvSpPr>
          <p:nvPr/>
        </p:nvSpPr>
        <p:spPr bwMode="auto">
          <a:xfrm>
            <a:off x="5257800" y="76200"/>
            <a:ext cx="2514600" cy="6781800"/>
          </a:xfrm>
          <a:prstGeom prst="rect">
            <a:avLst/>
          </a:prstGeom>
          <a:solidFill>
            <a:schemeClr val="bg1">
              <a:alpha val="45882"/>
            </a:schemeClr>
          </a:solidFill>
          <a:ln w="9525">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linds(horizontal)">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Zewail"/>
          <p:cNvPicPr>
            <a:picLocks noChangeAspect="1" noChangeArrowheads="1"/>
          </p:cNvPicPr>
          <p:nvPr/>
        </p:nvPicPr>
        <p:blipFill>
          <a:blip r:embed="rId3"/>
          <a:srcRect/>
          <a:stretch>
            <a:fillRect/>
          </a:stretch>
        </p:blipFill>
        <p:spPr bwMode="auto">
          <a:xfrm>
            <a:off x="568325" y="1304925"/>
            <a:ext cx="3546475" cy="2809875"/>
          </a:xfrm>
          <a:prstGeom prst="rect">
            <a:avLst/>
          </a:prstGeom>
          <a:noFill/>
          <a:ln w="9525">
            <a:noFill/>
            <a:miter lim="800000"/>
            <a:headEnd/>
            <a:tailEnd/>
          </a:ln>
        </p:spPr>
      </p:pic>
      <p:sp>
        <p:nvSpPr>
          <p:cNvPr id="70659" name="Text Box 4"/>
          <p:cNvSpPr txBox="1">
            <a:spLocks noChangeArrowheads="1"/>
          </p:cNvSpPr>
          <p:nvPr/>
        </p:nvSpPr>
        <p:spPr bwMode="auto">
          <a:xfrm>
            <a:off x="990600" y="4435475"/>
            <a:ext cx="2971800" cy="1127125"/>
          </a:xfrm>
          <a:prstGeom prst="rect">
            <a:avLst/>
          </a:prstGeom>
          <a:noFill/>
          <a:ln w="9525">
            <a:noFill/>
            <a:miter lim="800000"/>
            <a:headEnd/>
            <a:tailEnd/>
          </a:ln>
        </p:spPr>
        <p:txBody>
          <a:bodyPr>
            <a:spAutoFit/>
          </a:bodyPr>
          <a:lstStyle/>
          <a:p>
            <a:pPr algn="l">
              <a:spcBef>
                <a:spcPct val="50000"/>
              </a:spcBef>
            </a:pPr>
            <a:r>
              <a:rPr kumimoji="0" lang="en-US" altLang="zh-CN" sz="3200">
                <a:latin typeface="Calibri" pitchFamily="34" charset="0"/>
              </a:rPr>
              <a:t>A.H. Zewail</a:t>
            </a:r>
          </a:p>
          <a:p>
            <a:pPr algn="l">
              <a:spcBef>
                <a:spcPct val="50000"/>
              </a:spcBef>
            </a:pPr>
            <a:r>
              <a:rPr kumimoji="0" lang="en-US" altLang="zh-CN" sz="2400">
                <a:latin typeface="Calibri" pitchFamily="34" charset="0"/>
              </a:rPr>
              <a:t>1999</a:t>
            </a:r>
            <a:r>
              <a:rPr kumimoji="0" lang="zh-CN" altLang="en-US" sz="2400">
                <a:latin typeface="Calibri" pitchFamily="34" charset="0"/>
              </a:rPr>
              <a:t>年诺贝尔化学奖</a:t>
            </a:r>
          </a:p>
        </p:txBody>
      </p:sp>
      <p:sp>
        <p:nvSpPr>
          <p:cNvPr id="70660" name="Rectangle 4"/>
          <p:cNvSpPr>
            <a:spLocks noChangeArrowheads="1"/>
          </p:cNvSpPr>
          <p:nvPr/>
        </p:nvSpPr>
        <p:spPr bwMode="auto">
          <a:xfrm>
            <a:off x="457200" y="277813"/>
            <a:ext cx="8229600" cy="487362"/>
          </a:xfrm>
          <a:prstGeom prst="rect">
            <a:avLst/>
          </a:prstGeom>
          <a:noFill/>
          <a:ln w="9525">
            <a:noFill/>
            <a:miter lim="800000"/>
            <a:headEnd/>
            <a:tailEnd/>
          </a:ln>
        </p:spPr>
        <p:txBody>
          <a:bodyPr/>
          <a:lstStyle/>
          <a:p>
            <a:r>
              <a:rPr lang="zh-CN" altLang="en-US" sz="3200">
                <a:solidFill>
                  <a:schemeClr val="tx2"/>
                </a:solidFill>
              </a:rPr>
              <a:t>飞秒激光技术</a:t>
            </a:r>
          </a:p>
        </p:txBody>
      </p:sp>
      <p:pic>
        <p:nvPicPr>
          <p:cNvPr id="70661" name="Picture 5" descr="SetupPP"/>
          <p:cNvPicPr>
            <a:picLocks noChangeAspect="1" noChangeArrowheads="1"/>
          </p:cNvPicPr>
          <p:nvPr/>
        </p:nvPicPr>
        <p:blipFill>
          <a:blip r:embed="rId4"/>
          <a:srcRect t="46153" r="57457"/>
          <a:stretch>
            <a:fillRect/>
          </a:stretch>
        </p:blipFill>
        <p:spPr bwMode="auto">
          <a:xfrm>
            <a:off x="4800600" y="1066800"/>
            <a:ext cx="3505200" cy="2667000"/>
          </a:xfrm>
          <a:prstGeom prst="rect">
            <a:avLst/>
          </a:prstGeom>
          <a:noFill/>
          <a:ln w="9525">
            <a:noFill/>
            <a:miter lim="800000"/>
            <a:headEnd/>
            <a:tailEnd/>
          </a:ln>
        </p:spPr>
      </p:pic>
      <p:pic>
        <p:nvPicPr>
          <p:cNvPr id="70662" name="Picture 6" descr="PaF-OH_up-conv"/>
          <p:cNvPicPr>
            <a:picLocks noChangeAspect="1" noChangeArrowheads="1"/>
          </p:cNvPicPr>
          <p:nvPr/>
        </p:nvPicPr>
        <p:blipFill>
          <a:blip r:embed="rId5"/>
          <a:srcRect/>
          <a:stretch>
            <a:fillRect/>
          </a:stretch>
        </p:blipFill>
        <p:spPr bwMode="auto">
          <a:xfrm>
            <a:off x="4876800" y="3786188"/>
            <a:ext cx="3276600" cy="2309812"/>
          </a:xfrm>
          <a:prstGeom prst="rect">
            <a:avLst/>
          </a:prstGeom>
          <a:noFill/>
          <a:ln w="9525">
            <a:noFill/>
            <a:miter lim="800000"/>
            <a:headEnd/>
            <a:tailEnd/>
          </a:ln>
        </p:spPr>
      </p:pic>
      <p:sp>
        <p:nvSpPr>
          <p:cNvPr id="70663" name="Text Box 7"/>
          <p:cNvSpPr txBox="1">
            <a:spLocks noChangeArrowheads="1"/>
          </p:cNvSpPr>
          <p:nvPr/>
        </p:nvSpPr>
        <p:spPr bwMode="auto">
          <a:xfrm>
            <a:off x="4735513" y="838200"/>
            <a:ext cx="3570287"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基于脉冲激光的泵浦</a:t>
            </a:r>
            <a:r>
              <a:rPr kumimoji="0" lang="en-US" altLang="zh-CN">
                <a:latin typeface="Arial" pitchFamily="34" charset="0"/>
              </a:rPr>
              <a:t>-</a:t>
            </a:r>
            <a:r>
              <a:rPr kumimoji="0" lang="zh-CN" altLang="en-US">
                <a:latin typeface="Arial" pitchFamily="34" charset="0"/>
              </a:rPr>
              <a:t>探测技术</a:t>
            </a:r>
            <a:endParaRPr kumimoji="0" lang="zh-CN" altLang="en-US">
              <a:solidFill>
                <a:srgbClr val="CC0000"/>
              </a:solidFill>
              <a:latin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p:nvPr>
        </p:nvGraphicFramePr>
        <p:xfrm>
          <a:off x="2916238" y="1409700"/>
          <a:ext cx="2879725" cy="1293813"/>
        </p:xfrm>
        <a:graphic>
          <a:graphicData uri="http://schemas.openxmlformats.org/presentationml/2006/ole">
            <p:oleObj spid="_x0000_s2050" name="公式" r:id="rId4" imgW="876240" imgH="393480" progId="Equation.3">
              <p:embed/>
            </p:oleObj>
          </a:graphicData>
        </a:graphic>
      </p:graphicFrame>
      <p:graphicFrame>
        <p:nvGraphicFramePr>
          <p:cNvPr id="2051" name="Object 3"/>
          <p:cNvGraphicFramePr>
            <a:graphicFrameLocks noChangeAspect="1"/>
          </p:cNvGraphicFramePr>
          <p:nvPr/>
        </p:nvGraphicFramePr>
        <p:xfrm>
          <a:off x="2835275" y="2998788"/>
          <a:ext cx="3084513" cy="576262"/>
        </p:xfrm>
        <a:graphic>
          <a:graphicData uri="http://schemas.openxmlformats.org/presentationml/2006/ole">
            <p:oleObj spid="_x0000_s2051" name="公式" r:id="rId5" imgW="952200" imgH="177480" progId="Equation.3">
              <p:embed/>
            </p:oleObj>
          </a:graphicData>
        </a:graphic>
      </p:graphicFrame>
      <p:graphicFrame>
        <p:nvGraphicFramePr>
          <p:cNvPr id="2052" name="Object 4"/>
          <p:cNvGraphicFramePr>
            <a:graphicFrameLocks noChangeAspect="1"/>
          </p:cNvGraphicFramePr>
          <p:nvPr/>
        </p:nvGraphicFramePr>
        <p:xfrm>
          <a:off x="3389313" y="3667125"/>
          <a:ext cx="1933575" cy="1274763"/>
        </p:xfrm>
        <a:graphic>
          <a:graphicData uri="http://schemas.openxmlformats.org/presentationml/2006/ole">
            <p:oleObj spid="_x0000_s2052" name="公式" r:id="rId6" imgW="596880" imgH="393480" progId="Equation.3">
              <p:embed/>
            </p:oleObj>
          </a:graphicData>
        </a:graphic>
      </p:graphicFrame>
      <p:sp>
        <p:nvSpPr>
          <p:cNvPr id="2053" name="Rectangle 5"/>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zh-CN" altLang="en-US" sz="4000">
                <a:solidFill>
                  <a:schemeClr val="tx2"/>
                </a:solidFill>
              </a:rPr>
              <a:t>激光的局限：空间分辨</a:t>
            </a:r>
          </a:p>
        </p:txBody>
      </p:sp>
      <p:sp>
        <p:nvSpPr>
          <p:cNvPr id="2054" name="Text Box 6"/>
          <p:cNvSpPr txBox="1">
            <a:spLocks noChangeArrowheads="1"/>
          </p:cNvSpPr>
          <p:nvPr/>
        </p:nvSpPr>
        <p:spPr bwMode="auto">
          <a:xfrm>
            <a:off x="771525" y="170815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瑞利判据：</a:t>
            </a:r>
          </a:p>
        </p:txBody>
      </p:sp>
      <p:sp>
        <p:nvSpPr>
          <p:cNvPr id="2055" name="Text Box 7"/>
          <p:cNvSpPr txBox="1">
            <a:spLocks noChangeArrowheads="1"/>
          </p:cNvSpPr>
          <p:nvPr/>
        </p:nvSpPr>
        <p:spPr bwMode="auto">
          <a:xfrm>
            <a:off x="682625" y="292100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一般来说：</a:t>
            </a:r>
          </a:p>
        </p:txBody>
      </p:sp>
      <p:sp>
        <p:nvSpPr>
          <p:cNvPr id="2056" name="Rectangle 8"/>
          <p:cNvSpPr>
            <a:spLocks noChangeArrowheads="1"/>
          </p:cNvSpPr>
          <p:nvPr/>
        </p:nvSpPr>
        <p:spPr bwMode="auto">
          <a:xfrm>
            <a:off x="1908175" y="5373688"/>
            <a:ext cx="5873750" cy="579437"/>
          </a:xfrm>
          <a:prstGeom prst="rect">
            <a:avLst/>
          </a:prstGeom>
          <a:noFill/>
          <a:ln w="9525">
            <a:noFill/>
            <a:miter lim="800000"/>
            <a:headEnd/>
            <a:tailEnd/>
          </a:ln>
        </p:spPr>
        <p:txBody>
          <a:bodyPr wrap="none">
            <a:spAutoFit/>
          </a:bodyPr>
          <a:lstStyle/>
          <a:p>
            <a:pPr algn="l"/>
            <a:r>
              <a:rPr kumimoji="0" lang="zh-CN" altLang="en-US" sz="3200">
                <a:solidFill>
                  <a:srgbClr val="FF0000"/>
                </a:solidFill>
                <a:latin typeface="Arial" pitchFamily="34" charset="0"/>
                <a:ea typeface="黑体" pitchFamily="49" charset="-122"/>
              </a:rPr>
              <a:t>空间分辨率受衍射极限的限制！</a:t>
            </a:r>
          </a:p>
        </p:txBody>
      </p:sp>
      <p:sp>
        <p:nvSpPr>
          <p:cNvPr id="2057" name="Text Box 9"/>
          <p:cNvSpPr txBox="1">
            <a:spLocks noChangeArrowheads="1"/>
          </p:cNvSpPr>
          <p:nvPr/>
        </p:nvSpPr>
        <p:spPr bwMode="auto">
          <a:xfrm>
            <a:off x="5795963" y="2994025"/>
            <a:ext cx="26225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（数值孔径）</a:t>
            </a:r>
          </a:p>
        </p:txBody>
      </p:sp>
      <p:pic>
        <p:nvPicPr>
          <p:cNvPr id="2058" name="Picture 10" descr="220px-Airy-pattern"/>
          <p:cNvPicPr>
            <a:picLocks noChangeAspect="1" noChangeArrowheads="1"/>
          </p:cNvPicPr>
          <p:nvPr/>
        </p:nvPicPr>
        <p:blipFill>
          <a:blip r:embed="rId7"/>
          <a:srcRect/>
          <a:stretch>
            <a:fillRect/>
          </a:stretch>
        </p:blipFill>
        <p:spPr bwMode="auto">
          <a:xfrm>
            <a:off x="6372225" y="1268413"/>
            <a:ext cx="2095500" cy="1552575"/>
          </a:xfrm>
          <a:prstGeom prst="rect">
            <a:avLst/>
          </a:prstGeom>
          <a:noFill/>
          <a:ln w="9525">
            <a:noFill/>
            <a:miter lim="800000"/>
            <a:headEnd/>
            <a:tailEnd/>
          </a:ln>
        </p:spPr>
      </p:pic>
      <p:sp>
        <p:nvSpPr>
          <p:cNvPr id="2059" name="Text Box 11"/>
          <p:cNvSpPr txBox="1">
            <a:spLocks noChangeArrowheads="1"/>
          </p:cNvSpPr>
          <p:nvPr/>
        </p:nvSpPr>
        <p:spPr bwMode="auto">
          <a:xfrm>
            <a:off x="6732588" y="981075"/>
            <a:ext cx="10477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Airy disk</a:t>
            </a:r>
          </a:p>
        </p:txBody>
      </p:sp>
      <p:sp>
        <p:nvSpPr>
          <p:cNvPr id="2060" name="Line 12"/>
          <p:cNvSpPr>
            <a:spLocks noChangeShapeType="1"/>
          </p:cNvSpPr>
          <p:nvPr/>
        </p:nvSpPr>
        <p:spPr bwMode="auto">
          <a:xfrm>
            <a:off x="6732588" y="2060575"/>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1" name="Line 13"/>
          <p:cNvSpPr>
            <a:spLocks noChangeShapeType="1"/>
          </p:cNvSpPr>
          <p:nvPr/>
        </p:nvSpPr>
        <p:spPr bwMode="auto">
          <a:xfrm rot="10800000">
            <a:off x="7413625" y="2051050"/>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2" name="Text Box 14"/>
          <p:cNvSpPr txBox="1">
            <a:spLocks noChangeArrowheads="1"/>
          </p:cNvSpPr>
          <p:nvPr/>
        </p:nvSpPr>
        <p:spPr bwMode="auto">
          <a:xfrm>
            <a:off x="7554913" y="1858963"/>
            <a:ext cx="330200" cy="336550"/>
          </a:xfrm>
          <a:prstGeom prst="rect">
            <a:avLst/>
          </a:prstGeom>
          <a:noFill/>
          <a:ln w="9525">
            <a:noFill/>
            <a:miter lim="800000"/>
            <a:headEnd/>
            <a:tailEnd/>
          </a:ln>
        </p:spPr>
        <p:txBody>
          <a:bodyPr wrap="none">
            <a:spAutoFit/>
          </a:bodyPr>
          <a:lstStyle/>
          <a:p>
            <a:pPr algn="l"/>
            <a:r>
              <a:rPr kumimoji="0" lang="en-US" altLang="zh-CN" sz="1600" b="1">
                <a:solidFill>
                  <a:srgbClr val="FF0000"/>
                </a:solidFill>
                <a:latin typeface="Arial" pitchFamily="34" charset="0"/>
              </a:rPr>
              <a:t>R</a:t>
            </a:r>
          </a:p>
        </p:txBody>
      </p:sp>
      <p:sp>
        <p:nvSpPr>
          <p:cNvPr id="2063" name="Text Box 15"/>
          <p:cNvSpPr txBox="1">
            <a:spLocks noChangeArrowheads="1"/>
          </p:cNvSpPr>
          <p:nvPr/>
        </p:nvSpPr>
        <p:spPr bwMode="auto">
          <a:xfrm>
            <a:off x="5562600" y="4068763"/>
            <a:ext cx="1774825" cy="579437"/>
          </a:xfrm>
          <a:prstGeom prst="rect">
            <a:avLst/>
          </a:prstGeom>
          <a:noFill/>
          <a:ln w="9525">
            <a:noFill/>
            <a:miter lim="800000"/>
            <a:headEnd/>
            <a:tailEnd/>
          </a:ln>
        </p:spPr>
        <p:txBody>
          <a:bodyPr wrap="none">
            <a:spAutoFit/>
          </a:bodyPr>
          <a:lstStyle/>
          <a:p>
            <a:pPr algn="l"/>
            <a:r>
              <a:rPr kumimoji="0" lang="en-US" altLang="zh-CN" sz="3200">
                <a:solidFill>
                  <a:srgbClr val="F20000"/>
                </a:solidFill>
                <a:latin typeface="Arial" pitchFamily="34" charset="0"/>
              </a:rPr>
              <a:t>&gt;100 nm</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533400" y="381000"/>
            <a:ext cx="8229600" cy="1143000"/>
          </a:xfrm>
          <a:prstGeom prst="rect">
            <a:avLst/>
          </a:prstGeom>
          <a:solidFill>
            <a:srgbClr val="FFFFFF"/>
          </a:solidFill>
          <a:ln>
            <a:miter lim="800000"/>
            <a:headEnd/>
            <a:tailEnd/>
          </a:ln>
        </p:spPr>
        <p:txBody>
          <a:bodyPr/>
          <a:lstStyle/>
          <a:p>
            <a:pPr eaLnBrk="1" hangingPunct="1"/>
            <a:r>
              <a:rPr lang="zh-CN" altLang="en-US" smtClean="0"/>
              <a:t>工作基本设想</a:t>
            </a:r>
          </a:p>
        </p:txBody>
      </p:sp>
      <p:pic>
        <p:nvPicPr>
          <p:cNvPr id="71683" name="Picture 3" descr="imagesCAO92MDL"/>
          <p:cNvPicPr>
            <a:picLocks noChangeAspect="1" noChangeArrowheads="1"/>
          </p:cNvPicPr>
          <p:nvPr/>
        </p:nvPicPr>
        <p:blipFill>
          <a:blip r:embed="rId3"/>
          <a:srcRect/>
          <a:stretch>
            <a:fillRect/>
          </a:stretch>
        </p:blipFill>
        <p:spPr bwMode="auto">
          <a:xfrm>
            <a:off x="3429000" y="1752600"/>
            <a:ext cx="2103438" cy="2438400"/>
          </a:xfrm>
          <a:prstGeom prst="rect">
            <a:avLst/>
          </a:prstGeom>
          <a:noFill/>
          <a:ln w="9525">
            <a:noFill/>
            <a:miter lim="800000"/>
            <a:headEnd/>
            <a:tailEnd/>
          </a:ln>
        </p:spPr>
      </p:pic>
      <p:sp>
        <p:nvSpPr>
          <p:cNvPr id="71684" name="Rectangle 4"/>
          <p:cNvSpPr>
            <a:spLocks noChangeArrowheads="1"/>
          </p:cNvSpPr>
          <p:nvPr/>
        </p:nvSpPr>
        <p:spPr bwMode="auto">
          <a:xfrm>
            <a:off x="1676400" y="4343400"/>
            <a:ext cx="5867400" cy="630238"/>
          </a:xfrm>
          <a:prstGeom prst="rect">
            <a:avLst/>
          </a:prstGeom>
          <a:noFill/>
          <a:ln w="9525">
            <a:noFill/>
            <a:miter lim="800000"/>
            <a:headEnd/>
            <a:tailEnd/>
          </a:ln>
        </p:spPr>
        <p:txBody>
          <a:bodyPr/>
          <a:lstStyle/>
          <a:p>
            <a:r>
              <a:rPr lang="zh-CN" altLang="en-US" sz="2700">
                <a:solidFill>
                  <a:srgbClr val="000099"/>
                </a:solidFill>
              </a:rPr>
              <a:t>超快激光和</a:t>
            </a:r>
            <a:r>
              <a:rPr lang="en-US" altLang="zh-CN" sz="2700">
                <a:solidFill>
                  <a:srgbClr val="000099"/>
                </a:solidFill>
              </a:rPr>
              <a:t>STM</a:t>
            </a:r>
            <a:r>
              <a:rPr lang="zh-CN" altLang="en-US" sz="2700">
                <a:solidFill>
                  <a:srgbClr val="000099"/>
                </a:solidFill>
              </a:rPr>
              <a:t>隧道结的耦合</a:t>
            </a:r>
          </a:p>
        </p:txBody>
      </p:sp>
      <p:sp>
        <p:nvSpPr>
          <p:cNvPr id="267269" name="Rectangle 5"/>
          <p:cNvSpPr>
            <a:spLocks noChangeArrowheads="1"/>
          </p:cNvSpPr>
          <p:nvPr/>
        </p:nvSpPr>
        <p:spPr bwMode="auto">
          <a:xfrm>
            <a:off x="1692275" y="5257800"/>
            <a:ext cx="6415088" cy="630238"/>
          </a:xfrm>
          <a:prstGeom prst="rect">
            <a:avLst/>
          </a:prstGeom>
          <a:noFill/>
          <a:ln w="9525">
            <a:noFill/>
            <a:miter lim="800000"/>
            <a:headEnd/>
            <a:tailEnd/>
          </a:ln>
        </p:spPr>
        <p:txBody>
          <a:bodyPr/>
          <a:lstStyle/>
          <a:p>
            <a:r>
              <a:rPr lang="zh-CN" altLang="en-US" sz="2700">
                <a:solidFill>
                  <a:srgbClr val="F20000"/>
                </a:solidFill>
                <a:latin typeface="黑体" pitchFamily="49" charset="-122"/>
                <a:ea typeface="黑体" pitchFamily="49" charset="-122"/>
              </a:rPr>
              <a:t>单原子</a:t>
            </a:r>
            <a:r>
              <a:rPr lang="en-US" altLang="zh-CN" sz="2700">
                <a:solidFill>
                  <a:srgbClr val="F20000"/>
                </a:solidFill>
                <a:latin typeface="黑体" pitchFamily="49" charset="-122"/>
                <a:ea typeface="黑体" pitchFamily="49" charset="-122"/>
              </a:rPr>
              <a:t>/</a:t>
            </a:r>
            <a:r>
              <a:rPr lang="zh-CN" altLang="en-US" sz="2700">
                <a:solidFill>
                  <a:srgbClr val="F20000"/>
                </a:solidFill>
                <a:latin typeface="黑体" pitchFamily="49" charset="-122"/>
                <a:ea typeface="黑体" pitchFamily="49" charset="-122"/>
              </a:rPr>
              <a:t>单分子尺度上的超快动力学过程</a:t>
            </a:r>
          </a:p>
        </p:txBody>
      </p:sp>
      <p:sp>
        <p:nvSpPr>
          <p:cNvPr id="267270" name="AutoShape 6"/>
          <p:cNvSpPr>
            <a:spLocks noChangeArrowheads="1"/>
          </p:cNvSpPr>
          <p:nvPr/>
        </p:nvSpPr>
        <p:spPr bwMode="auto">
          <a:xfrm>
            <a:off x="4343400" y="4800600"/>
            <a:ext cx="457200" cy="457200"/>
          </a:xfrm>
          <a:prstGeom prst="downArrow">
            <a:avLst>
              <a:gd name="adj1" fmla="val 50000"/>
              <a:gd name="adj2" fmla="val 25000"/>
            </a:avLst>
          </a:prstGeom>
          <a:solidFill>
            <a:schemeClr val="accent1"/>
          </a:solidFill>
          <a:ln w="9525">
            <a:noFill/>
            <a:miter lim="800000"/>
            <a:headEnd/>
            <a:tailEnd/>
          </a:ln>
        </p:spPr>
        <p:txBody>
          <a:bodyPr vert="eaVert" wrap="none" anchor="ctr"/>
          <a:lstStyle/>
          <a:p>
            <a:endParaRPr lang="zh-CN" altLang="en-US"/>
          </a:p>
        </p:txBody>
      </p:sp>
      <p:sp>
        <p:nvSpPr>
          <p:cNvPr id="71687" name="Text Box 7"/>
          <p:cNvSpPr txBox="1">
            <a:spLocks noChangeArrowheads="1"/>
          </p:cNvSpPr>
          <p:nvPr/>
        </p:nvSpPr>
        <p:spPr bwMode="auto">
          <a:xfrm>
            <a:off x="5181600" y="23002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blinds(horizontal)">
                                      <p:cBhvr>
                                        <p:cTn id="7" dur="500"/>
                                        <p:tgtEl>
                                          <p:spTgt spid="2672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7270"/>
                                        </p:tgtEl>
                                        <p:attrNameLst>
                                          <p:attrName>style.visibility</p:attrName>
                                        </p:attrNameLst>
                                      </p:cBhvr>
                                      <p:to>
                                        <p:strVal val="visible"/>
                                      </p:to>
                                    </p:set>
                                    <p:animEffect transition="in" filter="blinds(horizontal)">
                                      <p:cBhvr>
                                        <p:cTn id="10"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p:bldP spid="26727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600" smtClean="0">
                <a:ea typeface="黑体" pitchFamily="49" charset="-122"/>
              </a:rPr>
              <a:t>Combined laser+STM</a:t>
            </a:r>
            <a:r>
              <a:rPr lang="zh-CN" altLang="en-US" sz="3600" smtClean="0">
                <a:ea typeface="黑体" pitchFamily="49" charset="-122"/>
              </a:rPr>
              <a:t> </a:t>
            </a:r>
            <a:r>
              <a:rPr lang="en-US" altLang="zh-CN" sz="3600" smtClean="0">
                <a:ea typeface="黑体" pitchFamily="49" charset="-122"/>
              </a:rPr>
              <a:t>system</a:t>
            </a:r>
          </a:p>
        </p:txBody>
      </p:sp>
      <p:pic>
        <p:nvPicPr>
          <p:cNvPr id="3076" name="Picture 4" descr="Homemade STM2"/>
          <p:cNvPicPr>
            <a:picLocks noChangeAspect="1" noChangeArrowheads="1"/>
          </p:cNvPicPr>
          <p:nvPr/>
        </p:nvPicPr>
        <p:blipFill>
          <a:blip r:embed="rId3"/>
          <a:srcRect/>
          <a:stretch>
            <a:fillRect/>
          </a:stretch>
        </p:blipFill>
        <p:spPr bwMode="auto">
          <a:xfrm>
            <a:off x="227013" y="1143000"/>
            <a:ext cx="3430587" cy="4572000"/>
          </a:xfrm>
          <a:prstGeom prst="rect">
            <a:avLst/>
          </a:prstGeom>
          <a:noFill/>
          <a:ln w="9525">
            <a:noFill/>
            <a:miter lim="800000"/>
            <a:headEnd/>
            <a:tailEnd/>
          </a:ln>
        </p:spPr>
      </p:pic>
      <p:graphicFrame>
        <p:nvGraphicFramePr>
          <p:cNvPr id="3074" name="Object 2"/>
          <p:cNvGraphicFramePr>
            <a:graphicFrameLocks noChangeAspect="1"/>
          </p:cNvGraphicFramePr>
          <p:nvPr>
            <p:ph idx="1"/>
          </p:nvPr>
        </p:nvGraphicFramePr>
        <p:xfrm>
          <a:off x="5638800" y="962025"/>
          <a:ext cx="3886200" cy="2924175"/>
        </p:xfrm>
        <a:graphic>
          <a:graphicData uri="http://schemas.openxmlformats.org/presentationml/2006/ole">
            <p:oleObj spid="_x0000_s3074" name="Graph" r:id="rId4" imgW="3901320" imgH="2935800" progId="Origin50.Graph">
              <p:embed/>
            </p:oleObj>
          </a:graphicData>
        </a:graphic>
      </p:graphicFrame>
      <p:sp>
        <p:nvSpPr>
          <p:cNvPr id="398344" name="TextBox 14"/>
          <p:cNvSpPr txBox="1">
            <a:spLocks noChangeArrowheads="1"/>
          </p:cNvSpPr>
          <p:nvPr/>
        </p:nvSpPr>
        <p:spPr bwMode="auto">
          <a:xfrm>
            <a:off x="6342063" y="3962400"/>
            <a:ext cx="2366353" cy="2031325"/>
          </a:xfrm>
          <a:prstGeom prst="rect">
            <a:avLst/>
          </a:prstGeom>
          <a:noFill/>
          <a:ln w="9525">
            <a:noFill/>
            <a:miter lim="800000"/>
            <a:headEnd/>
            <a:tailEnd/>
          </a:ln>
        </p:spPr>
        <p:txBody>
          <a:bodyPr wrap="none">
            <a:spAutoFit/>
          </a:bodyPr>
          <a:lstStyle/>
          <a:p>
            <a:pPr algn="l">
              <a:defRPr/>
            </a:pPr>
            <a:r>
              <a:rPr lang="zh-CN" altLang="en-US" sz="1800" dirty="0">
                <a:latin typeface="+mn-lt"/>
                <a:ea typeface="黑体" pitchFamily="49" charset="-122"/>
              </a:rPr>
              <a:t>热漂移</a:t>
            </a:r>
            <a:r>
              <a:rPr lang="en-US" altLang="zh-CN" sz="1800" dirty="0">
                <a:latin typeface="+mn-lt"/>
                <a:ea typeface="黑体" pitchFamily="49" charset="-122"/>
              </a:rPr>
              <a:t>:   &lt; 0.1 pm/min</a:t>
            </a:r>
          </a:p>
          <a:p>
            <a:pPr algn="l">
              <a:defRPr/>
            </a:pPr>
            <a:r>
              <a:rPr lang="en-US" altLang="zh-CN" sz="1800" dirty="0">
                <a:latin typeface="+mn-lt"/>
                <a:ea typeface="黑体" pitchFamily="49" charset="-122"/>
              </a:rPr>
              <a:t>z</a:t>
            </a:r>
            <a:r>
              <a:rPr lang="zh-CN" altLang="en-US" sz="1800" dirty="0">
                <a:latin typeface="+mn-lt"/>
                <a:ea typeface="黑体" pitchFamily="49" charset="-122"/>
              </a:rPr>
              <a:t>噪音：</a:t>
            </a:r>
            <a:r>
              <a:rPr lang="en-US" altLang="zh-CN" sz="1800" dirty="0">
                <a:latin typeface="+mn-lt"/>
                <a:ea typeface="黑体" pitchFamily="49" charset="-122"/>
              </a:rPr>
              <a:t>&lt; 2 pm</a:t>
            </a:r>
          </a:p>
          <a:p>
            <a:pPr algn="l">
              <a:defRPr/>
            </a:pPr>
            <a:r>
              <a:rPr lang="zh-CN" altLang="en-US" sz="1800" dirty="0">
                <a:latin typeface="+mn-lt"/>
                <a:ea typeface="黑体" pitchFamily="49" charset="-122"/>
              </a:rPr>
              <a:t>最小电流：</a:t>
            </a:r>
            <a:r>
              <a:rPr lang="en-US" altLang="zh-CN" sz="1800" dirty="0">
                <a:latin typeface="+mn-lt"/>
                <a:ea typeface="黑体" pitchFamily="49" charset="-122"/>
              </a:rPr>
              <a:t>17 </a:t>
            </a:r>
            <a:r>
              <a:rPr lang="en-US" altLang="zh-CN" sz="1800" dirty="0" err="1">
                <a:latin typeface="+mn-lt"/>
                <a:ea typeface="黑体" pitchFamily="49" charset="-122"/>
              </a:rPr>
              <a:t>pA</a:t>
            </a:r>
            <a:endParaRPr lang="en-US" altLang="zh-CN" sz="1800" dirty="0">
              <a:latin typeface="+mn-lt"/>
              <a:ea typeface="黑体" pitchFamily="49" charset="-122"/>
            </a:endParaRPr>
          </a:p>
          <a:p>
            <a:pPr algn="l">
              <a:defRPr/>
            </a:pPr>
            <a:r>
              <a:rPr lang="zh-CN" altLang="en-US" sz="1800" dirty="0">
                <a:latin typeface="+mn-lt"/>
                <a:ea typeface="黑体" pitchFamily="49" charset="-122"/>
              </a:rPr>
              <a:t>液氦消耗：</a:t>
            </a:r>
            <a:r>
              <a:rPr lang="en-US" altLang="zh-CN" sz="1800" dirty="0">
                <a:latin typeface="+mn-lt"/>
                <a:ea typeface="黑体" pitchFamily="49" charset="-122"/>
              </a:rPr>
              <a:t>1.4 L/day</a:t>
            </a:r>
          </a:p>
          <a:p>
            <a:pPr algn="l">
              <a:defRPr/>
            </a:pPr>
            <a:r>
              <a:rPr lang="zh-CN" altLang="en-US" sz="1800" dirty="0">
                <a:latin typeface="+mn-lt"/>
                <a:ea typeface="黑体" pitchFamily="49" charset="-122"/>
              </a:rPr>
              <a:t>工作温度：</a:t>
            </a:r>
            <a:r>
              <a:rPr lang="en-US" altLang="zh-CN" sz="1800" dirty="0">
                <a:latin typeface="+mn-lt"/>
                <a:ea typeface="黑体" pitchFamily="49" charset="-122"/>
              </a:rPr>
              <a:t>5.9 K</a:t>
            </a:r>
          </a:p>
          <a:p>
            <a:pPr algn="l">
              <a:defRPr/>
            </a:pPr>
            <a:r>
              <a:rPr lang="zh-CN" altLang="en-US" sz="1800" dirty="0">
                <a:latin typeface="+mn-lt"/>
                <a:ea typeface="黑体" pitchFamily="49" charset="-122"/>
              </a:rPr>
              <a:t>温度稳定性：</a:t>
            </a:r>
            <a:r>
              <a:rPr lang="en-US" altLang="zh-CN" sz="1800" dirty="0">
                <a:latin typeface="+mn-lt"/>
                <a:ea typeface="黑体" pitchFamily="49" charset="-122"/>
              </a:rPr>
              <a:t>&lt; 1 </a:t>
            </a:r>
            <a:r>
              <a:rPr lang="en-US" altLang="zh-CN" sz="1800" dirty="0" err="1">
                <a:latin typeface="+mn-lt"/>
                <a:ea typeface="黑体" pitchFamily="49" charset="-122"/>
              </a:rPr>
              <a:t>mK</a:t>
            </a:r>
            <a:endParaRPr lang="en-US" altLang="zh-CN" sz="1800" dirty="0">
              <a:latin typeface="+mn-lt"/>
              <a:ea typeface="黑体" pitchFamily="49" charset="-122"/>
            </a:endParaRPr>
          </a:p>
          <a:p>
            <a:pPr algn="l">
              <a:defRPr/>
            </a:pPr>
            <a:r>
              <a:rPr lang="zh-CN" altLang="en-US" sz="1800" dirty="0">
                <a:latin typeface="+mn-lt"/>
                <a:ea typeface="黑体" pitchFamily="49" charset="-122"/>
              </a:rPr>
              <a:t>透镜数值孔径</a:t>
            </a:r>
            <a:r>
              <a:rPr lang="en-US" altLang="zh-CN" sz="1800" dirty="0">
                <a:latin typeface="+mn-lt"/>
                <a:ea typeface="黑体" pitchFamily="49" charset="-122"/>
              </a:rPr>
              <a:t>: 0.38</a:t>
            </a:r>
          </a:p>
        </p:txBody>
      </p:sp>
      <p:pic>
        <p:nvPicPr>
          <p:cNvPr id="3078" name="图片 17"/>
          <p:cNvPicPr>
            <a:picLocks noChangeAspect="1"/>
          </p:cNvPicPr>
          <p:nvPr/>
        </p:nvPicPr>
        <p:blipFill>
          <a:blip r:embed="rId5"/>
          <a:srcRect/>
          <a:stretch>
            <a:fillRect/>
          </a:stretch>
        </p:blipFill>
        <p:spPr bwMode="auto">
          <a:xfrm>
            <a:off x="3810000" y="1066800"/>
            <a:ext cx="2016125" cy="2689225"/>
          </a:xfrm>
          <a:prstGeom prst="rect">
            <a:avLst/>
          </a:prstGeom>
          <a:noFill/>
          <a:ln w="9525">
            <a:noFill/>
            <a:miter lim="800000"/>
            <a:headEnd/>
            <a:tailEnd/>
          </a:ln>
        </p:spPr>
      </p:pic>
      <p:pic>
        <p:nvPicPr>
          <p:cNvPr id="3079" name="Picture 3"/>
          <p:cNvPicPr>
            <a:picLocks noChangeAspect="1" noChangeArrowheads="1"/>
          </p:cNvPicPr>
          <p:nvPr/>
        </p:nvPicPr>
        <p:blipFill>
          <a:blip r:embed="rId6"/>
          <a:srcRect/>
          <a:stretch>
            <a:fillRect/>
          </a:stretch>
        </p:blipFill>
        <p:spPr bwMode="auto">
          <a:xfrm>
            <a:off x="3810000" y="3784600"/>
            <a:ext cx="2160588" cy="2159000"/>
          </a:xfrm>
          <a:prstGeom prst="rect">
            <a:avLst/>
          </a:prstGeom>
          <a:noFill/>
          <a:ln w="9525">
            <a:noFill/>
            <a:miter lim="800000"/>
            <a:headEnd/>
            <a:tailEnd/>
          </a:ln>
        </p:spPr>
      </p:pic>
      <p:sp>
        <p:nvSpPr>
          <p:cNvPr id="3080" name="Text Box 16"/>
          <p:cNvSpPr txBox="1">
            <a:spLocks noChangeArrowheads="1"/>
          </p:cNvSpPr>
          <p:nvPr/>
        </p:nvSpPr>
        <p:spPr bwMode="auto">
          <a:xfrm>
            <a:off x="3937000" y="1689100"/>
            <a:ext cx="636588" cy="517525"/>
          </a:xfrm>
          <a:prstGeom prst="rect">
            <a:avLst/>
          </a:prstGeom>
          <a:noFill/>
          <a:ln w="9525">
            <a:noFill/>
            <a:miter lim="800000"/>
            <a:headEnd/>
            <a:tailEnd/>
          </a:ln>
        </p:spPr>
        <p:txBody>
          <a:bodyPr wrap="none">
            <a:spAutoFit/>
          </a:bodyPr>
          <a:lstStyle/>
          <a:p>
            <a:r>
              <a:rPr lang="en-US" altLang="zh-CN" sz="1400">
                <a:solidFill>
                  <a:schemeClr val="bg1"/>
                </a:solidFill>
              </a:rPr>
              <a:t>Piezo</a:t>
            </a:r>
          </a:p>
          <a:p>
            <a:r>
              <a:rPr lang="en-US" altLang="zh-CN" sz="1400">
                <a:solidFill>
                  <a:schemeClr val="bg1"/>
                </a:solidFill>
              </a:rPr>
              <a:t>motor</a:t>
            </a:r>
          </a:p>
        </p:txBody>
      </p:sp>
      <p:sp>
        <p:nvSpPr>
          <p:cNvPr id="3081" name="Text Box 17"/>
          <p:cNvSpPr txBox="1">
            <a:spLocks noChangeArrowheads="1"/>
          </p:cNvSpPr>
          <p:nvPr/>
        </p:nvSpPr>
        <p:spPr bwMode="auto">
          <a:xfrm>
            <a:off x="5383213" y="2349500"/>
            <a:ext cx="509587" cy="304800"/>
          </a:xfrm>
          <a:prstGeom prst="rect">
            <a:avLst/>
          </a:prstGeom>
          <a:noFill/>
          <a:ln w="9525">
            <a:noFill/>
            <a:miter lim="800000"/>
            <a:headEnd/>
            <a:tailEnd/>
          </a:ln>
        </p:spPr>
        <p:txBody>
          <a:bodyPr wrap="none">
            <a:spAutoFit/>
          </a:bodyPr>
          <a:lstStyle/>
          <a:p>
            <a:r>
              <a:rPr lang="en-US" altLang="zh-CN" sz="1400">
                <a:solidFill>
                  <a:schemeClr val="bg1"/>
                </a:solidFill>
              </a:rPr>
              <a:t>lens</a:t>
            </a:r>
          </a:p>
        </p:txBody>
      </p:sp>
      <p:sp>
        <p:nvSpPr>
          <p:cNvPr id="3082" name="Text Box 18"/>
          <p:cNvSpPr txBox="1">
            <a:spLocks noChangeArrowheads="1"/>
          </p:cNvSpPr>
          <p:nvPr/>
        </p:nvSpPr>
        <p:spPr bwMode="auto">
          <a:xfrm>
            <a:off x="3886200" y="5486400"/>
            <a:ext cx="1130300" cy="412750"/>
          </a:xfrm>
          <a:prstGeom prst="rect">
            <a:avLst/>
          </a:prstGeom>
          <a:noFill/>
          <a:ln w="9525">
            <a:noFill/>
            <a:miter lim="800000"/>
            <a:headEnd/>
            <a:tailEnd/>
          </a:ln>
        </p:spPr>
        <p:txBody>
          <a:bodyPr wrap="none">
            <a:spAutoFit/>
          </a:bodyPr>
          <a:lstStyle/>
          <a:p>
            <a:r>
              <a:rPr lang="en-US" altLang="zh-CN">
                <a:solidFill>
                  <a:schemeClr val="bg1"/>
                </a:solidFill>
              </a:rPr>
              <a:t>Au(111)</a:t>
            </a:r>
          </a:p>
        </p:txBody>
      </p:sp>
      <p:sp>
        <p:nvSpPr>
          <p:cNvPr id="3083" name="Text Box 20"/>
          <p:cNvSpPr txBox="1">
            <a:spLocks noChangeArrowheads="1"/>
          </p:cNvSpPr>
          <p:nvPr/>
        </p:nvSpPr>
        <p:spPr bwMode="auto">
          <a:xfrm>
            <a:off x="3757613" y="2895600"/>
            <a:ext cx="814387" cy="304800"/>
          </a:xfrm>
          <a:prstGeom prst="rect">
            <a:avLst/>
          </a:prstGeom>
          <a:noFill/>
          <a:ln w="9525">
            <a:noFill/>
            <a:miter lim="800000"/>
            <a:headEnd/>
            <a:tailEnd/>
          </a:ln>
        </p:spPr>
        <p:txBody>
          <a:bodyPr wrap="none">
            <a:spAutoFit/>
          </a:bodyPr>
          <a:lstStyle/>
          <a:p>
            <a:r>
              <a:rPr lang="en-US" altLang="zh-CN" sz="1400">
                <a:solidFill>
                  <a:schemeClr val="bg1"/>
                </a:solidFill>
              </a:rPr>
              <a:t>scanner</a:t>
            </a:r>
          </a:p>
        </p:txBody>
      </p:sp>
      <p:sp>
        <p:nvSpPr>
          <p:cNvPr id="398360" name="Text Box 24"/>
          <p:cNvSpPr txBox="1">
            <a:spLocks noChangeArrowheads="1"/>
          </p:cNvSpPr>
          <p:nvPr/>
        </p:nvSpPr>
        <p:spPr bwMode="auto">
          <a:xfrm>
            <a:off x="6705600" y="914400"/>
            <a:ext cx="1800225" cy="369888"/>
          </a:xfrm>
          <a:prstGeom prst="rect">
            <a:avLst/>
          </a:prstGeom>
          <a:noFill/>
          <a:ln w="9525">
            <a:noFill/>
            <a:miter lim="800000"/>
            <a:headEnd/>
            <a:tailEnd/>
          </a:ln>
          <a:effectLst/>
        </p:spPr>
        <p:txBody>
          <a:bodyPr wrap="none">
            <a:spAutoFit/>
          </a:bodyPr>
          <a:lstStyle/>
          <a:p>
            <a:pPr>
              <a:defRPr/>
            </a:pPr>
            <a:r>
              <a:rPr lang="en-US" altLang="zh-CN" dirty="0">
                <a:latin typeface="+mn-lt"/>
                <a:ea typeface="黑体" pitchFamily="49" charset="-122"/>
              </a:rPr>
              <a:t>Noise spectrum</a:t>
            </a:r>
          </a:p>
        </p:txBody>
      </p:sp>
      <p:sp>
        <p:nvSpPr>
          <p:cNvPr id="3085" name="AutoShape 25"/>
          <p:cNvSpPr>
            <a:spLocks/>
          </p:cNvSpPr>
          <p:nvPr/>
        </p:nvSpPr>
        <p:spPr bwMode="auto">
          <a:xfrm>
            <a:off x="4546600" y="1511300"/>
            <a:ext cx="76200" cy="762000"/>
          </a:xfrm>
          <a:prstGeom prst="leftBrace">
            <a:avLst>
              <a:gd name="adj1" fmla="val 83333"/>
              <a:gd name="adj2" fmla="val 50000"/>
            </a:avLst>
          </a:prstGeom>
          <a:noFill/>
          <a:ln w="12700">
            <a:solidFill>
              <a:schemeClr val="bg1"/>
            </a:solidFill>
            <a:round/>
            <a:headEnd/>
            <a:tailEnd/>
          </a:ln>
        </p:spPr>
        <p:txBody>
          <a:bodyPr wrap="none" anchor="ctr"/>
          <a:lstStyle/>
          <a:p>
            <a:endParaRPr lang="zh-CN" altLang="en-US"/>
          </a:p>
        </p:txBody>
      </p:sp>
      <p:sp>
        <p:nvSpPr>
          <p:cNvPr id="3086" name="AutoShape 26"/>
          <p:cNvSpPr>
            <a:spLocks/>
          </p:cNvSpPr>
          <p:nvPr/>
        </p:nvSpPr>
        <p:spPr bwMode="auto">
          <a:xfrm>
            <a:off x="4533900" y="2514600"/>
            <a:ext cx="76200" cy="1066800"/>
          </a:xfrm>
          <a:prstGeom prst="leftBrace">
            <a:avLst>
              <a:gd name="adj1" fmla="val 116667"/>
              <a:gd name="adj2" fmla="val 50000"/>
            </a:avLst>
          </a:prstGeom>
          <a:noFill/>
          <a:ln w="12700">
            <a:solidFill>
              <a:schemeClr val="bg1"/>
            </a:solidFill>
            <a:round/>
            <a:headEnd/>
            <a:tailEnd/>
          </a:ln>
        </p:spPr>
        <p:txBody>
          <a:bodyPr wrap="none" anchor="ctr"/>
          <a:lstStyle/>
          <a:p>
            <a:endParaRPr lang="zh-CN" altLang="en-US"/>
          </a:p>
        </p:txBody>
      </p:sp>
      <p:sp>
        <p:nvSpPr>
          <p:cNvPr id="3087" name="AutoShape 27"/>
          <p:cNvSpPr>
            <a:spLocks/>
          </p:cNvSpPr>
          <p:nvPr/>
        </p:nvSpPr>
        <p:spPr bwMode="auto">
          <a:xfrm>
            <a:off x="5346700" y="2209800"/>
            <a:ext cx="74613" cy="609600"/>
          </a:xfrm>
          <a:prstGeom prst="rightBrace">
            <a:avLst>
              <a:gd name="adj1" fmla="val 68085"/>
              <a:gd name="adj2" fmla="val 50000"/>
            </a:avLst>
          </a:prstGeom>
          <a:noFill/>
          <a:ln w="12700">
            <a:solidFill>
              <a:schemeClr val="bg1"/>
            </a:solidFill>
            <a:round/>
            <a:headEnd/>
            <a:tailEnd/>
          </a:ln>
        </p:spPr>
        <p:txBody>
          <a:bodyPr wrap="none" anchor="ctr"/>
          <a:lstStyle/>
          <a:p>
            <a:endParaRPr lang="zh-CN" altLang="en-US"/>
          </a:p>
        </p:txBody>
      </p:sp>
      <p:sp>
        <p:nvSpPr>
          <p:cNvPr id="3088" name="Line 28"/>
          <p:cNvSpPr>
            <a:spLocks noChangeShapeType="1"/>
          </p:cNvSpPr>
          <p:nvPr/>
        </p:nvSpPr>
        <p:spPr bwMode="auto">
          <a:xfrm>
            <a:off x="7239000" y="13716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89" name="Line 29"/>
          <p:cNvSpPr>
            <a:spLocks noChangeShapeType="1"/>
          </p:cNvSpPr>
          <p:nvPr/>
        </p:nvSpPr>
        <p:spPr bwMode="auto">
          <a:xfrm>
            <a:off x="8432800" y="15367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90" name="Text Box 10"/>
          <p:cNvSpPr txBox="1">
            <a:spLocks noChangeArrowheads="1"/>
          </p:cNvSpPr>
          <p:nvPr/>
        </p:nvSpPr>
        <p:spPr bwMode="auto">
          <a:xfrm>
            <a:off x="228600" y="1152525"/>
            <a:ext cx="1262063" cy="523875"/>
          </a:xfrm>
          <a:prstGeom prst="rect">
            <a:avLst/>
          </a:prstGeom>
          <a:solidFill>
            <a:schemeClr val="bg1">
              <a:alpha val="30196"/>
            </a:schemeClr>
          </a:solidFill>
          <a:ln w="9525">
            <a:noFill/>
            <a:miter lim="800000"/>
            <a:headEnd/>
            <a:tailEnd/>
          </a:ln>
        </p:spPr>
        <p:txBody>
          <a:bodyPr wrap="none">
            <a:spAutoFit/>
          </a:bodyPr>
          <a:lstStyle/>
          <a:p>
            <a:r>
              <a:rPr lang="en-US" altLang="zh-CN" sz="1400">
                <a:solidFill>
                  <a:srgbClr val="E6AA00"/>
                </a:solidFill>
              </a:rPr>
              <a:t>2014</a:t>
            </a:r>
            <a:r>
              <a:rPr lang="zh-CN" altLang="en-US" sz="1400">
                <a:solidFill>
                  <a:srgbClr val="E6AA00"/>
                </a:solidFill>
              </a:rPr>
              <a:t>年</a:t>
            </a:r>
            <a:r>
              <a:rPr lang="en-US" altLang="zh-CN" sz="1400">
                <a:solidFill>
                  <a:srgbClr val="E6AA00"/>
                </a:solidFill>
              </a:rPr>
              <a:t>11</a:t>
            </a:r>
            <a:r>
              <a:rPr lang="zh-CN" altLang="en-US" sz="1400">
                <a:solidFill>
                  <a:srgbClr val="E6AA00"/>
                </a:solidFill>
              </a:rPr>
              <a:t>月</a:t>
            </a:r>
          </a:p>
          <a:p>
            <a:r>
              <a:rPr lang="zh-CN" altLang="en-US" sz="1400">
                <a:solidFill>
                  <a:srgbClr val="E6AA00"/>
                </a:solidFill>
              </a:rPr>
              <a:t>完成安装调试</a:t>
            </a:r>
          </a:p>
        </p:txBody>
      </p:sp>
      <p:sp>
        <p:nvSpPr>
          <p:cNvPr id="22" name="Text Box 4"/>
          <p:cNvSpPr txBox="1">
            <a:spLocks noChangeArrowheads="1"/>
          </p:cNvSpPr>
          <p:nvPr/>
        </p:nvSpPr>
        <p:spPr bwMode="auto">
          <a:xfrm>
            <a:off x="1447800" y="6172200"/>
            <a:ext cx="650851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All the key components and electronics are home-made</a:t>
            </a:r>
            <a:endParaRPr lang="zh-CN" altLang="en-US" dirty="0">
              <a:solidFill>
                <a:schemeClr val="tx1"/>
              </a:solidFill>
              <a:ea typeface="黑体" pitchFamily="49"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6"/>
          <p:cNvPicPr>
            <a:picLocks noChangeAspect="1" noChangeArrowheads="1"/>
          </p:cNvPicPr>
          <p:nvPr/>
        </p:nvPicPr>
        <p:blipFill>
          <a:blip r:embed="rId2"/>
          <a:srcRect l="6000" t="8897" r="12000"/>
          <a:stretch>
            <a:fillRect/>
          </a:stretch>
        </p:blipFill>
        <p:spPr bwMode="auto">
          <a:xfrm>
            <a:off x="152400" y="1219200"/>
            <a:ext cx="3429000" cy="2676525"/>
          </a:xfrm>
          <a:prstGeom prst="rect">
            <a:avLst/>
          </a:prstGeom>
          <a:noFill/>
          <a:ln w="9525">
            <a:noFill/>
            <a:miter lim="800000"/>
            <a:headEnd/>
            <a:tailEnd/>
          </a:ln>
        </p:spPr>
      </p:pic>
      <p:sp>
        <p:nvSpPr>
          <p:cNvPr id="7270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smtClean="0">
                <a:ea typeface="黑体" pitchFamily="49" charset="-122"/>
              </a:rPr>
              <a:t>Coupling ultrafast laser with SPM</a:t>
            </a:r>
            <a:endParaRPr lang="zh-CN" altLang="en-US" sz="3200" smtClean="0">
              <a:ea typeface="黑体" pitchFamily="49" charset="-122"/>
            </a:endParaRPr>
          </a:p>
        </p:txBody>
      </p:sp>
      <p:sp>
        <p:nvSpPr>
          <p:cNvPr id="225" name="矩形 224"/>
          <p:cNvSpPr/>
          <p:nvPr/>
        </p:nvSpPr>
        <p:spPr>
          <a:xfrm>
            <a:off x="2157413" y="4048125"/>
            <a:ext cx="1571625" cy="19288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93" name="矩形 92"/>
          <p:cNvSpPr/>
          <p:nvPr/>
        </p:nvSpPr>
        <p:spPr>
          <a:xfrm>
            <a:off x="3729038" y="1905000"/>
            <a:ext cx="5214937" cy="40719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dirty="0"/>
          </a:p>
        </p:txBody>
      </p:sp>
      <p:cxnSp>
        <p:nvCxnSpPr>
          <p:cNvPr id="7" name="直接连接符 6"/>
          <p:cNvCxnSpPr>
            <a:stCxn id="96" idx="1"/>
          </p:cNvCxnSpPr>
          <p:nvPr/>
        </p:nvCxnSpPr>
        <p:spPr>
          <a:xfrm rot="10800000">
            <a:off x="4467225" y="2322513"/>
            <a:ext cx="25558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4312444" y="2216944"/>
            <a:ext cx="295275" cy="2238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3901281" y="2909094"/>
            <a:ext cx="115252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843463" y="5464175"/>
            <a:ext cx="950912" cy="369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a:p>
        </p:txBody>
      </p:sp>
      <p:cxnSp>
        <p:nvCxnSpPr>
          <p:cNvPr id="25" name="直接连接符 24"/>
          <p:cNvCxnSpPr/>
          <p:nvPr/>
        </p:nvCxnSpPr>
        <p:spPr>
          <a:xfrm rot="10800000" flipV="1">
            <a:off x="2554288" y="5749925"/>
            <a:ext cx="35718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251075" y="5548313"/>
            <a:ext cx="357188"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249488" y="4471988"/>
            <a:ext cx="428625"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2001044" y="5212557"/>
            <a:ext cx="1079500" cy="111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0800000" flipV="1">
            <a:off x="1554163" y="4535488"/>
            <a:ext cx="766762" cy="2682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54038" y="5265738"/>
            <a:ext cx="42862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p>
        </p:txBody>
      </p:sp>
      <p:grpSp>
        <p:nvGrpSpPr>
          <p:cNvPr id="72720" name="组合 53"/>
          <p:cNvGrpSpPr>
            <a:grpSpLocks/>
          </p:cNvGrpSpPr>
          <p:nvPr/>
        </p:nvGrpSpPr>
        <p:grpSpPr bwMode="auto">
          <a:xfrm>
            <a:off x="696913" y="4641850"/>
            <a:ext cx="142875" cy="571500"/>
            <a:chOff x="571472" y="2143116"/>
            <a:chExt cx="143670" cy="571504"/>
          </a:xfrm>
        </p:grpSpPr>
        <p:cxnSp>
          <p:nvCxnSpPr>
            <p:cNvPr id="43" name="直接连接符 42"/>
            <p:cNvCxnSpPr/>
            <p:nvPr/>
          </p:nvCxnSpPr>
          <p:spPr>
            <a:xfrm rot="16200000" flipH="1">
              <a:off x="321638" y="2392950"/>
              <a:ext cx="571504" cy="7183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5400000">
              <a:off x="394266" y="2393744"/>
              <a:ext cx="569916" cy="7183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71472" y="2143116"/>
              <a:ext cx="14367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rot="5400000">
            <a:off x="2728913" y="41910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5400000">
            <a:off x="2840038" y="5564188"/>
            <a:ext cx="285750" cy="2857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2723" name="TextBox 79"/>
          <p:cNvSpPr txBox="1">
            <a:spLocks noChangeArrowheads="1"/>
          </p:cNvSpPr>
          <p:nvPr/>
        </p:nvSpPr>
        <p:spPr bwMode="auto">
          <a:xfrm>
            <a:off x="7694613" y="2200275"/>
            <a:ext cx="1239837" cy="274638"/>
          </a:xfrm>
          <a:prstGeom prst="rect">
            <a:avLst/>
          </a:prstGeom>
          <a:noFill/>
          <a:ln w="9525">
            <a:noFill/>
            <a:miter lim="800000"/>
            <a:headEnd/>
            <a:tailEnd/>
          </a:ln>
        </p:spPr>
        <p:txBody>
          <a:bodyPr wrap="none">
            <a:spAutoFit/>
          </a:bodyPr>
          <a:lstStyle/>
          <a:p>
            <a:r>
              <a:rPr lang="en-US" altLang="zh-CN" sz="1200">
                <a:latin typeface="Calibri" pitchFamily="34" charset="0"/>
              </a:rPr>
              <a:t>Ti:Sapphire Laser</a:t>
            </a:r>
          </a:p>
        </p:txBody>
      </p:sp>
      <p:sp>
        <p:nvSpPr>
          <p:cNvPr id="72724" name="TextBox 106"/>
          <p:cNvSpPr txBox="1">
            <a:spLocks noChangeArrowheads="1"/>
          </p:cNvSpPr>
          <p:nvPr/>
        </p:nvSpPr>
        <p:spPr bwMode="auto">
          <a:xfrm>
            <a:off x="442913" y="4343400"/>
            <a:ext cx="658812" cy="274638"/>
          </a:xfrm>
          <a:prstGeom prst="rect">
            <a:avLst/>
          </a:prstGeom>
          <a:noFill/>
          <a:ln w="9525">
            <a:noFill/>
            <a:miter lim="800000"/>
            <a:headEnd/>
            <a:tailEnd/>
          </a:ln>
        </p:spPr>
        <p:txBody>
          <a:bodyPr wrap="none">
            <a:spAutoFit/>
          </a:bodyPr>
          <a:lstStyle/>
          <a:p>
            <a:r>
              <a:rPr lang="en-US" altLang="zh-CN" sz="1200">
                <a:latin typeface="Calibri" pitchFamily="34" charset="0"/>
              </a:rPr>
              <a:t>STM tip</a:t>
            </a:r>
          </a:p>
        </p:txBody>
      </p:sp>
      <p:sp>
        <p:nvSpPr>
          <p:cNvPr id="72725" name="TextBox 107"/>
          <p:cNvSpPr txBox="1">
            <a:spLocks noChangeArrowheads="1"/>
          </p:cNvSpPr>
          <p:nvPr/>
        </p:nvSpPr>
        <p:spPr bwMode="auto">
          <a:xfrm>
            <a:off x="463550" y="5405438"/>
            <a:ext cx="857250" cy="276225"/>
          </a:xfrm>
          <a:prstGeom prst="rect">
            <a:avLst/>
          </a:prstGeom>
          <a:noFill/>
          <a:ln w="9525">
            <a:noFill/>
            <a:miter lim="800000"/>
            <a:headEnd/>
            <a:tailEnd/>
          </a:ln>
        </p:spPr>
        <p:txBody>
          <a:bodyPr>
            <a:spAutoFit/>
          </a:bodyPr>
          <a:lstStyle/>
          <a:p>
            <a:r>
              <a:rPr lang="en-US" altLang="zh-CN" sz="1200">
                <a:latin typeface="Calibri" pitchFamily="34" charset="0"/>
              </a:rPr>
              <a:t>Sample</a:t>
            </a:r>
          </a:p>
        </p:txBody>
      </p:sp>
      <p:sp>
        <p:nvSpPr>
          <p:cNvPr id="72726" name="TextBox 49"/>
          <p:cNvSpPr txBox="1">
            <a:spLocks noChangeArrowheads="1"/>
          </p:cNvSpPr>
          <p:nvPr/>
        </p:nvSpPr>
        <p:spPr bwMode="auto">
          <a:xfrm>
            <a:off x="1228725" y="4486275"/>
            <a:ext cx="327025" cy="276225"/>
          </a:xfrm>
          <a:prstGeom prst="rect">
            <a:avLst/>
          </a:prstGeom>
          <a:noFill/>
          <a:ln w="9525">
            <a:noFill/>
            <a:miter lim="800000"/>
            <a:headEnd/>
            <a:tailEnd/>
          </a:ln>
        </p:spPr>
        <p:txBody>
          <a:bodyPr wrap="none">
            <a:spAutoFit/>
          </a:bodyPr>
          <a:lstStyle/>
          <a:p>
            <a:r>
              <a:rPr lang="en-US" altLang="zh-CN" sz="1200">
                <a:latin typeface="Calibri" pitchFamily="34" charset="0"/>
              </a:rPr>
              <a:t>L0</a:t>
            </a:r>
          </a:p>
        </p:txBody>
      </p:sp>
      <p:sp>
        <p:nvSpPr>
          <p:cNvPr id="72727" name="矩形 50"/>
          <p:cNvSpPr>
            <a:spLocks noChangeArrowheads="1"/>
          </p:cNvSpPr>
          <p:nvPr/>
        </p:nvSpPr>
        <p:spPr bwMode="auto">
          <a:xfrm>
            <a:off x="2081213" y="4200525"/>
            <a:ext cx="790575" cy="276225"/>
          </a:xfrm>
          <a:prstGeom prst="rect">
            <a:avLst/>
          </a:prstGeom>
          <a:noFill/>
          <a:ln w="9525">
            <a:noFill/>
            <a:miter lim="800000"/>
            <a:headEnd/>
            <a:tailEnd/>
          </a:ln>
        </p:spPr>
        <p:txBody>
          <a:bodyPr wrap="none">
            <a:spAutoFit/>
          </a:bodyPr>
          <a:lstStyle/>
          <a:p>
            <a:r>
              <a:rPr lang="en-US" altLang="zh-CN" sz="1200">
                <a:latin typeface="Calibri" pitchFamily="34" charset="0"/>
              </a:rPr>
              <a:t>Periscope</a:t>
            </a:r>
          </a:p>
        </p:txBody>
      </p:sp>
      <p:sp>
        <p:nvSpPr>
          <p:cNvPr id="72728" name="矩形 52"/>
          <p:cNvSpPr>
            <a:spLocks noChangeArrowheads="1"/>
          </p:cNvSpPr>
          <p:nvPr/>
        </p:nvSpPr>
        <p:spPr bwMode="auto">
          <a:xfrm>
            <a:off x="5800725" y="1931988"/>
            <a:ext cx="571500" cy="276225"/>
          </a:xfrm>
          <a:prstGeom prst="rect">
            <a:avLst/>
          </a:prstGeom>
          <a:noFill/>
          <a:ln w="9525">
            <a:noFill/>
            <a:miter lim="800000"/>
            <a:headEnd/>
            <a:tailEnd/>
          </a:ln>
        </p:spPr>
        <p:txBody>
          <a:bodyPr>
            <a:spAutoFit/>
          </a:bodyPr>
          <a:lstStyle/>
          <a:p>
            <a:r>
              <a:rPr lang="en-US" altLang="zh-CN" sz="1200">
                <a:latin typeface="Calibri" pitchFamily="34" charset="0"/>
              </a:rPr>
              <a:t>M2</a:t>
            </a:r>
          </a:p>
        </p:txBody>
      </p:sp>
      <p:sp>
        <p:nvSpPr>
          <p:cNvPr id="72729" name="TextBox 55"/>
          <p:cNvSpPr txBox="1">
            <a:spLocks noChangeArrowheads="1"/>
          </p:cNvSpPr>
          <p:nvPr/>
        </p:nvSpPr>
        <p:spPr bwMode="auto">
          <a:xfrm>
            <a:off x="4070350" y="2128838"/>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M3</a:t>
            </a:r>
          </a:p>
        </p:txBody>
      </p:sp>
      <p:cxnSp>
        <p:nvCxnSpPr>
          <p:cNvPr id="14" name="直接连接符 13"/>
          <p:cNvCxnSpPr/>
          <p:nvPr/>
        </p:nvCxnSpPr>
        <p:spPr>
          <a:xfrm rot="10800000">
            <a:off x="2871788" y="4333875"/>
            <a:ext cx="1116012" cy="476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72732" idx="2"/>
          </p:cNvCxnSpPr>
          <p:nvPr/>
        </p:nvCxnSpPr>
        <p:spPr>
          <a:xfrm rot="16200000" flipH="1">
            <a:off x="2197894" y="5012532"/>
            <a:ext cx="1416050" cy="365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2732" name="TextBox 56"/>
          <p:cNvSpPr txBox="1">
            <a:spLocks noChangeArrowheads="1"/>
          </p:cNvSpPr>
          <p:nvPr/>
        </p:nvSpPr>
        <p:spPr bwMode="auto">
          <a:xfrm>
            <a:off x="2690813" y="404812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M6</a:t>
            </a:r>
          </a:p>
        </p:txBody>
      </p:sp>
      <p:cxnSp>
        <p:nvCxnSpPr>
          <p:cNvPr id="61" name="直接连接符 60"/>
          <p:cNvCxnSpPr/>
          <p:nvPr/>
        </p:nvCxnSpPr>
        <p:spPr>
          <a:xfrm flipV="1">
            <a:off x="1638300" y="4691063"/>
            <a:ext cx="896938" cy="3063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1785144" y="5071269"/>
            <a:ext cx="107156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320925" y="5619750"/>
            <a:ext cx="2500313"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rot="10800000" flipV="1">
            <a:off x="892175" y="5000625"/>
            <a:ext cx="785813" cy="214313"/>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flipV="1">
            <a:off x="768350" y="4821238"/>
            <a:ext cx="766763" cy="4286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2738" name="TextBox 155"/>
          <p:cNvSpPr txBox="1">
            <a:spLocks noChangeArrowheads="1"/>
          </p:cNvSpPr>
          <p:nvPr/>
        </p:nvSpPr>
        <p:spPr bwMode="auto">
          <a:xfrm>
            <a:off x="7729538" y="2476500"/>
            <a:ext cx="1214437" cy="276225"/>
          </a:xfrm>
          <a:prstGeom prst="rect">
            <a:avLst/>
          </a:prstGeom>
          <a:noFill/>
          <a:ln w="9525">
            <a:noFill/>
            <a:miter lim="800000"/>
            <a:headEnd/>
            <a:tailEnd/>
          </a:ln>
        </p:spPr>
        <p:txBody>
          <a:bodyPr>
            <a:spAutoFit/>
          </a:bodyPr>
          <a:lstStyle/>
          <a:p>
            <a:r>
              <a:rPr lang="en-US" altLang="zh-CN" sz="1200">
                <a:latin typeface="Calibri" pitchFamily="34" charset="0"/>
              </a:rPr>
              <a:t>IR: 690-1020nm</a:t>
            </a:r>
          </a:p>
        </p:txBody>
      </p:sp>
      <p:sp>
        <p:nvSpPr>
          <p:cNvPr id="72739" name="矩形 156"/>
          <p:cNvSpPr>
            <a:spLocks noChangeArrowheads="1"/>
          </p:cNvSpPr>
          <p:nvPr/>
        </p:nvSpPr>
        <p:spPr bwMode="auto">
          <a:xfrm>
            <a:off x="2820988" y="5762625"/>
            <a:ext cx="4794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BS2</a:t>
            </a:r>
          </a:p>
        </p:txBody>
      </p:sp>
      <p:sp>
        <p:nvSpPr>
          <p:cNvPr id="72" name="矩形 71"/>
          <p:cNvSpPr/>
          <p:nvPr/>
        </p:nvSpPr>
        <p:spPr>
          <a:xfrm rot="20689979">
            <a:off x="1839913" y="4446588"/>
            <a:ext cx="138112" cy="5794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400"/>
          </a:p>
        </p:txBody>
      </p:sp>
      <p:sp>
        <p:nvSpPr>
          <p:cNvPr id="72741" name="矩形 73"/>
          <p:cNvSpPr>
            <a:spLocks noChangeArrowheads="1"/>
          </p:cNvSpPr>
          <p:nvPr/>
        </p:nvSpPr>
        <p:spPr bwMode="auto">
          <a:xfrm>
            <a:off x="1327150" y="4183063"/>
            <a:ext cx="754063" cy="274637"/>
          </a:xfrm>
          <a:prstGeom prst="rect">
            <a:avLst/>
          </a:prstGeom>
          <a:noFill/>
          <a:ln w="9525">
            <a:noFill/>
            <a:miter lim="800000"/>
            <a:headEnd/>
            <a:tailEnd/>
          </a:ln>
        </p:spPr>
        <p:txBody>
          <a:bodyPr wrap="none">
            <a:spAutoFit/>
          </a:bodyPr>
          <a:lstStyle/>
          <a:p>
            <a:r>
              <a:rPr lang="en-US" altLang="zh-CN" sz="1200">
                <a:latin typeface="Calibri" pitchFamily="34" charset="0"/>
              </a:rPr>
              <a:t>Viewport</a:t>
            </a:r>
          </a:p>
        </p:txBody>
      </p:sp>
      <p:cxnSp>
        <p:nvCxnSpPr>
          <p:cNvPr id="77" name="直接连接符 76"/>
          <p:cNvCxnSpPr/>
          <p:nvPr/>
        </p:nvCxnSpPr>
        <p:spPr>
          <a:xfrm rot="10800000" flipV="1">
            <a:off x="820738" y="4786313"/>
            <a:ext cx="102870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20738" y="5249863"/>
            <a:ext cx="785812" cy="1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弧形 88"/>
          <p:cNvSpPr/>
          <p:nvPr/>
        </p:nvSpPr>
        <p:spPr>
          <a:xfrm rot="892795">
            <a:off x="1106488" y="5054600"/>
            <a:ext cx="214312" cy="428625"/>
          </a:xfrm>
          <a:prstGeom prst="arc">
            <a:avLst>
              <a:gd name="adj1" fmla="val 16200000"/>
              <a:gd name="adj2" fmla="val 199428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400"/>
          </a:p>
        </p:txBody>
      </p:sp>
      <p:sp>
        <p:nvSpPr>
          <p:cNvPr id="72745" name="TextBox 89"/>
          <p:cNvSpPr txBox="1">
            <a:spLocks noChangeArrowheads="1"/>
          </p:cNvSpPr>
          <p:nvPr/>
        </p:nvSpPr>
        <p:spPr bwMode="auto">
          <a:xfrm>
            <a:off x="1258888" y="5013325"/>
            <a:ext cx="466725" cy="260350"/>
          </a:xfrm>
          <a:prstGeom prst="rect">
            <a:avLst/>
          </a:prstGeom>
          <a:noFill/>
          <a:ln w="9525">
            <a:noFill/>
            <a:miter lim="800000"/>
            <a:headEnd/>
            <a:tailEnd/>
          </a:ln>
        </p:spPr>
        <p:txBody>
          <a:bodyPr wrap="none">
            <a:spAutoFit/>
          </a:bodyPr>
          <a:lstStyle/>
          <a:p>
            <a:r>
              <a:rPr lang="en-US" altLang="zh-CN" sz="1100">
                <a:latin typeface="Calibri" pitchFamily="34" charset="0"/>
              </a:rPr>
              <a:t>17°</a:t>
            </a:r>
          </a:p>
        </p:txBody>
      </p:sp>
      <p:sp>
        <p:nvSpPr>
          <p:cNvPr id="72746" name="TextBox 99"/>
          <p:cNvSpPr txBox="1">
            <a:spLocks noChangeArrowheads="1"/>
          </p:cNvSpPr>
          <p:nvPr/>
        </p:nvSpPr>
        <p:spPr bwMode="auto">
          <a:xfrm>
            <a:off x="4832350" y="5405438"/>
            <a:ext cx="1036638" cy="457200"/>
          </a:xfrm>
          <a:prstGeom prst="rect">
            <a:avLst/>
          </a:prstGeom>
          <a:noFill/>
          <a:ln w="9525">
            <a:noFill/>
            <a:miter lim="800000"/>
            <a:headEnd/>
            <a:tailEnd/>
          </a:ln>
        </p:spPr>
        <p:txBody>
          <a:bodyPr wrap="none">
            <a:spAutoFit/>
          </a:bodyPr>
          <a:lstStyle/>
          <a:p>
            <a:r>
              <a:rPr lang="en-US" altLang="zh-CN" sz="1200">
                <a:latin typeface="Calibri" pitchFamily="34" charset="0"/>
              </a:rPr>
              <a:t>       CCD&amp;</a:t>
            </a:r>
          </a:p>
          <a:p>
            <a:r>
              <a:rPr lang="en-US" altLang="zh-CN" sz="1200">
                <a:latin typeface="Calibri" pitchFamily="34" charset="0"/>
              </a:rPr>
              <a:t>Spectrometer</a:t>
            </a:r>
          </a:p>
        </p:txBody>
      </p:sp>
      <p:cxnSp>
        <p:nvCxnSpPr>
          <p:cNvPr id="109" name="直接连接符 108"/>
          <p:cNvCxnSpPr/>
          <p:nvPr/>
        </p:nvCxnSpPr>
        <p:spPr>
          <a:xfrm rot="5400000">
            <a:off x="4479131" y="5495132"/>
            <a:ext cx="357187" cy="2857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748" name="TextBox 110"/>
          <p:cNvSpPr txBox="1">
            <a:spLocks noChangeArrowheads="1"/>
          </p:cNvSpPr>
          <p:nvPr/>
        </p:nvSpPr>
        <p:spPr bwMode="auto">
          <a:xfrm>
            <a:off x="2249488" y="5762625"/>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M8</a:t>
            </a:r>
          </a:p>
        </p:txBody>
      </p:sp>
      <p:sp>
        <p:nvSpPr>
          <p:cNvPr id="112" name="矩形 111"/>
          <p:cNvSpPr/>
          <p:nvPr/>
        </p:nvSpPr>
        <p:spPr>
          <a:xfrm>
            <a:off x="4487863" y="4957763"/>
            <a:ext cx="357187" cy="2143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000" dirty="0">
              <a:solidFill>
                <a:schemeClr val="tx1"/>
              </a:solidFill>
            </a:endParaRPr>
          </a:p>
        </p:txBody>
      </p:sp>
      <p:sp>
        <p:nvSpPr>
          <p:cNvPr id="72750" name="TextBox 117"/>
          <p:cNvSpPr txBox="1">
            <a:spLocks noChangeArrowheads="1"/>
          </p:cNvSpPr>
          <p:nvPr/>
        </p:nvSpPr>
        <p:spPr bwMode="auto">
          <a:xfrm>
            <a:off x="4586288" y="4048125"/>
            <a:ext cx="452437" cy="276225"/>
          </a:xfrm>
          <a:prstGeom prst="rect">
            <a:avLst/>
          </a:prstGeom>
          <a:noFill/>
          <a:ln w="9525">
            <a:noFill/>
            <a:miter lim="800000"/>
            <a:headEnd/>
            <a:tailEnd/>
          </a:ln>
        </p:spPr>
        <p:txBody>
          <a:bodyPr>
            <a:spAutoFit/>
          </a:bodyPr>
          <a:lstStyle/>
          <a:p>
            <a:r>
              <a:rPr lang="en-US" altLang="zh-CN" sz="1200">
                <a:latin typeface="Calibri" pitchFamily="34" charset="0"/>
              </a:rPr>
              <a:t>L3 </a:t>
            </a:r>
          </a:p>
        </p:txBody>
      </p:sp>
      <p:sp>
        <p:nvSpPr>
          <p:cNvPr id="72751" name="TextBox 119"/>
          <p:cNvSpPr txBox="1">
            <a:spLocks noChangeArrowheads="1"/>
          </p:cNvSpPr>
          <p:nvPr/>
        </p:nvSpPr>
        <p:spPr bwMode="auto">
          <a:xfrm>
            <a:off x="3300413" y="5762625"/>
            <a:ext cx="452437" cy="276225"/>
          </a:xfrm>
          <a:prstGeom prst="rect">
            <a:avLst/>
          </a:prstGeom>
          <a:noFill/>
          <a:ln w="9525">
            <a:noFill/>
            <a:miter lim="800000"/>
            <a:headEnd/>
            <a:tailEnd/>
          </a:ln>
        </p:spPr>
        <p:txBody>
          <a:bodyPr>
            <a:spAutoFit/>
          </a:bodyPr>
          <a:lstStyle/>
          <a:p>
            <a:r>
              <a:rPr lang="en-US" altLang="zh-CN" sz="1200">
                <a:latin typeface="Calibri" pitchFamily="34" charset="0"/>
              </a:rPr>
              <a:t>L4 </a:t>
            </a:r>
          </a:p>
        </p:txBody>
      </p:sp>
      <p:sp>
        <p:nvSpPr>
          <p:cNvPr id="96" name="矩形 95"/>
          <p:cNvSpPr/>
          <p:nvPr/>
        </p:nvSpPr>
        <p:spPr>
          <a:xfrm>
            <a:off x="7035800" y="2181225"/>
            <a:ext cx="500063" cy="28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BBO</a:t>
            </a:r>
          </a:p>
        </p:txBody>
      </p:sp>
      <p:sp>
        <p:nvSpPr>
          <p:cNvPr id="97" name="矩形 96"/>
          <p:cNvSpPr/>
          <p:nvPr/>
        </p:nvSpPr>
        <p:spPr>
          <a:xfrm>
            <a:off x="7775575" y="2200275"/>
            <a:ext cx="1096963" cy="30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25" name="直接连接符 124"/>
          <p:cNvCxnSpPr/>
          <p:nvPr/>
        </p:nvCxnSpPr>
        <p:spPr>
          <a:xfrm>
            <a:off x="7535863" y="2262188"/>
            <a:ext cx="25082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16200000" flipH="1">
            <a:off x="5834063" y="2203450"/>
            <a:ext cx="311150" cy="26987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16200000" flipH="1">
            <a:off x="5811838" y="28956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5400000">
            <a:off x="5607844" y="2690019"/>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5929313" y="3046413"/>
            <a:ext cx="1260475" cy="1587"/>
          </a:xfrm>
          <a:prstGeom prst="line">
            <a:avLst/>
          </a:prstGeom>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7158038" y="2905125"/>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HeNe Laser</a:t>
            </a:r>
          </a:p>
        </p:txBody>
      </p:sp>
      <p:cxnSp>
        <p:nvCxnSpPr>
          <p:cNvPr id="150" name="直接连接符 149"/>
          <p:cNvCxnSpPr/>
          <p:nvPr/>
        </p:nvCxnSpPr>
        <p:spPr>
          <a:xfrm rot="10800000">
            <a:off x="4310063" y="3268663"/>
            <a:ext cx="287337" cy="3238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5815013" y="3316288"/>
            <a:ext cx="325437" cy="231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cxnSp>
        <p:nvCxnSpPr>
          <p:cNvPr id="155" name="直接连接符 154"/>
          <p:cNvCxnSpPr/>
          <p:nvPr/>
        </p:nvCxnSpPr>
        <p:spPr>
          <a:xfrm>
            <a:off x="4468813" y="3467100"/>
            <a:ext cx="1331912"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72763" name="矩形 170"/>
          <p:cNvSpPr>
            <a:spLocks noChangeArrowheads="1"/>
          </p:cNvSpPr>
          <p:nvPr/>
        </p:nvSpPr>
        <p:spPr bwMode="auto">
          <a:xfrm>
            <a:off x="4086225" y="3048000"/>
            <a:ext cx="4286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BS1</a:t>
            </a:r>
          </a:p>
        </p:txBody>
      </p:sp>
      <p:cxnSp>
        <p:nvCxnSpPr>
          <p:cNvPr id="174" name="直接连接符 173"/>
          <p:cNvCxnSpPr/>
          <p:nvPr/>
        </p:nvCxnSpPr>
        <p:spPr>
          <a:xfrm rot="16200000" flipV="1">
            <a:off x="3875088" y="3767137"/>
            <a:ext cx="285750" cy="2762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4022725" y="3905250"/>
            <a:ext cx="19081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2" name="矩形 181"/>
          <p:cNvSpPr/>
          <p:nvPr/>
        </p:nvSpPr>
        <p:spPr>
          <a:xfrm>
            <a:off x="5022850" y="3725863"/>
            <a:ext cx="71438" cy="357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185" name="矩形 184"/>
          <p:cNvSpPr/>
          <p:nvPr/>
        </p:nvSpPr>
        <p:spPr>
          <a:xfrm>
            <a:off x="5932488" y="3762375"/>
            <a:ext cx="428625"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P.D.</a:t>
            </a:r>
          </a:p>
        </p:txBody>
      </p:sp>
      <p:sp>
        <p:nvSpPr>
          <p:cNvPr id="72768" name="TextBox 185"/>
          <p:cNvSpPr txBox="1">
            <a:spLocks noChangeArrowheads="1"/>
          </p:cNvSpPr>
          <p:nvPr/>
        </p:nvSpPr>
        <p:spPr bwMode="auto">
          <a:xfrm>
            <a:off x="4854575" y="4057650"/>
            <a:ext cx="450850" cy="274638"/>
          </a:xfrm>
          <a:prstGeom prst="rect">
            <a:avLst/>
          </a:prstGeom>
          <a:noFill/>
          <a:ln w="9525">
            <a:noFill/>
            <a:miter lim="800000"/>
            <a:headEnd/>
            <a:tailEnd/>
          </a:ln>
        </p:spPr>
        <p:txBody>
          <a:bodyPr wrap="none">
            <a:spAutoFit/>
          </a:bodyPr>
          <a:lstStyle/>
          <a:p>
            <a:r>
              <a:rPr lang="en-US" altLang="zh-CN" sz="1200">
                <a:latin typeface="Calibri" pitchFamily="34" charset="0"/>
              </a:rPr>
              <a:t>BBO</a:t>
            </a:r>
          </a:p>
        </p:txBody>
      </p:sp>
      <p:sp>
        <p:nvSpPr>
          <p:cNvPr id="72769" name="矩形 187"/>
          <p:cNvSpPr>
            <a:spLocks noChangeArrowheads="1"/>
          </p:cNvSpPr>
          <p:nvPr/>
        </p:nvSpPr>
        <p:spPr bwMode="auto">
          <a:xfrm>
            <a:off x="4513263" y="4405313"/>
            <a:ext cx="425450" cy="274637"/>
          </a:xfrm>
          <a:prstGeom prst="rect">
            <a:avLst/>
          </a:prstGeom>
          <a:noFill/>
          <a:ln w="9525">
            <a:noFill/>
            <a:miter lim="800000"/>
            <a:headEnd/>
            <a:tailEnd/>
          </a:ln>
        </p:spPr>
        <p:txBody>
          <a:bodyPr wrap="none">
            <a:spAutoFit/>
          </a:bodyPr>
          <a:lstStyle/>
          <a:p>
            <a:r>
              <a:rPr lang="en-US" altLang="zh-CN" sz="1200">
                <a:latin typeface="Calibri" pitchFamily="34" charset="0"/>
              </a:rPr>
              <a:t>R.R.</a:t>
            </a:r>
          </a:p>
        </p:txBody>
      </p:sp>
      <p:sp>
        <p:nvSpPr>
          <p:cNvPr id="72770" name="TextBox 190"/>
          <p:cNvSpPr txBox="1">
            <a:spLocks noChangeArrowheads="1"/>
          </p:cNvSpPr>
          <p:nvPr/>
        </p:nvSpPr>
        <p:spPr bwMode="auto">
          <a:xfrm>
            <a:off x="2463800" y="469106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M9</a:t>
            </a:r>
          </a:p>
        </p:txBody>
      </p:sp>
      <p:sp>
        <p:nvSpPr>
          <p:cNvPr id="72771" name="TextBox 191"/>
          <p:cNvSpPr txBox="1">
            <a:spLocks noChangeArrowheads="1"/>
          </p:cNvSpPr>
          <p:nvPr/>
        </p:nvSpPr>
        <p:spPr bwMode="auto">
          <a:xfrm>
            <a:off x="5943600" y="2771775"/>
            <a:ext cx="392113" cy="274638"/>
          </a:xfrm>
          <a:prstGeom prst="rect">
            <a:avLst/>
          </a:prstGeom>
          <a:noFill/>
          <a:ln w="9525">
            <a:noFill/>
            <a:miter lim="800000"/>
            <a:headEnd/>
            <a:tailEnd/>
          </a:ln>
        </p:spPr>
        <p:txBody>
          <a:bodyPr wrap="none">
            <a:spAutoFit/>
          </a:bodyPr>
          <a:lstStyle/>
          <a:p>
            <a:r>
              <a:rPr lang="en-US" altLang="zh-CN" sz="1200">
                <a:latin typeface="Calibri" pitchFamily="34" charset="0"/>
              </a:rPr>
              <a:t>M1</a:t>
            </a:r>
          </a:p>
        </p:txBody>
      </p:sp>
      <p:sp>
        <p:nvSpPr>
          <p:cNvPr id="72772" name="TextBox 192"/>
          <p:cNvSpPr txBox="1">
            <a:spLocks noChangeArrowheads="1"/>
          </p:cNvSpPr>
          <p:nvPr/>
        </p:nvSpPr>
        <p:spPr bwMode="auto">
          <a:xfrm>
            <a:off x="3700463" y="382111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M7</a:t>
            </a:r>
          </a:p>
        </p:txBody>
      </p:sp>
      <p:sp>
        <p:nvSpPr>
          <p:cNvPr id="72773" name="TextBox 193"/>
          <p:cNvSpPr txBox="1">
            <a:spLocks noChangeArrowheads="1"/>
          </p:cNvSpPr>
          <p:nvPr/>
        </p:nvSpPr>
        <p:spPr bwMode="auto">
          <a:xfrm>
            <a:off x="4371975" y="5772150"/>
            <a:ext cx="469900" cy="274638"/>
          </a:xfrm>
          <a:prstGeom prst="rect">
            <a:avLst/>
          </a:prstGeom>
          <a:noFill/>
          <a:ln w="9525">
            <a:noFill/>
            <a:miter lim="800000"/>
            <a:headEnd/>
            <a:tailEnd/>
          </a:ln>
        </p:spPr>
        <p:txBody>
          <a:bodyPr wrap="none">
            <a:spAutoFit/>
          </a:bodyPr>
          <a:lstStyle/>
          <a:p>
            <a:r>
              <a:rPr lang="en-US" altLang="zh-CN" sz="1200">
                <a:latin typeface="Calibri" pitchFamily="34" charset="0"/>
              </a:rPr>
              <a:t>M10</a:t>
            </a:r>
          </a:p>
        </p:txBody>
      </p:sp>
      <p:sp>
        <p:nvSpPr>
          <p:cNvPr id="195" name="矩形 194"/>
          <p:cNvSpPr/>
          <p:nvPr/>
        </p:nvSpPr>
        <p:spPr>
          <a:xfrm>
            <a:off x="6515100" y="2136775"/>
            <a:ext cx="71438" cy="357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5" name="TextBox 197"/>
          <p:cNvSpPr txBox="1">
            <a:spLocks noChangeArrowheads="1"/>
          </p:cNvSpPr>
          <p:nvPr/>
        </p:nvSpPr>
        <p:spPr bwMode="auto">
          <a:xfrm>
            <a:off x="6300788" y="2476500"/>
            <a:ext cx="422275" cy="274638"/>
          </a:xfrm>
          <a:prstGeom prst="rect">
            <a:avLst/>
          </a:prstGeom>
          <a:noFill/>
          <a:ln w="9525">
            <a:noFill/>
            <a:miter lim="800000"/>
            <a:headEnd/>
            <a:tailEnd/>
          </a:ln>
        </p:spPr>
        <p:txBody>
          <a:bodyPr wrap="none">
            <a:spAutoFit/>
          </a:bodyPr>
          <a:lstStyle/>
          <a:p>
            <a:r>
              <a:rPr lang="en-US" altLang="zh-CN" sz="1200">
                <a:latin typeface="Calibri" pitchFamily="34" charset="0"/>
              </a:rPr>
              <a:t>P.R.</a:t>
            </a:r>
          </a:p>
        </p:txBody>
      </p:sp>
      <p:sp>
        <p:nvSpPr>
          <p:cNvPr id="199" name="矩形 198"/>
          <p:cNvSpPr/>
          <p:nvPr/>
        </p:nvSpPr>
        <p:spPr>
          <a:xfrm>
            <a:off x="5300663" y="3316288"/>
            <a:ext cx="46037" cy="250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7" name="TextBox 199"/>
          <p:cNvSpPr txBox="1">
            <a:spLocks noChangeArrowheads="1"/>
          </p:cNvSpPr>
          <p:nvPr/>
        </p:nvSpPr>
        <p:spPr bwMode="auto">
          <a:xfrm>
            <a:off x="5110163" y="3082925"/>
            <a:ext cx="398462"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1/4</a:t>
            </a:r>
          </a:p>
        </p:txBody>
      </p:sp>
      <p:sp>
        <p:nvSpPr>
          <p:cNvPr id="204" name="流程图: 延期 203"/>
          <p:cNvSpPr>
            <a:spLocks noChangeArrowheads="1"/>
          </p:cNvSpPr>
          <p:nvPr/>
        </p:nvSpPr>
        <p:spPr bwMode="auto">
          <a:xfrm rot="10800000">
            <a:off x="4633913" y="36909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5" name="流程图: 延期 204"/>
          <p:cNvSpPr>
            <a:spLocks noChangeArrowheads="1"/>
          </p:cNvSpPr>
          <p:nvPr/>
        </p:nvSpPr>
        <p:spPr bwMode="auto">
          <a:xfrm rot="10800000">
            <a:off x="3443288" y="54054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6" name="流程图: 延期 205"/>
          <p:cNvSpPr/>
          <p:nvPr/>
        </p:nvSpPr>
        <p:spPr>
          <a:xfrm rot="20479054">
            <a:off x="1558925" y="4681538"/>
            <a:ext cx="76200" cy="444500"/>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222" name="直接连接符 221"/>
          <p:cNvCxnSpPr/>
          <p:nvPr/>
        </p:nvCxnSpPr>
        <p:spPr>
          <a:xfrm rot="5400000" flipH="1" flipV="1">
            <a:off x="4442619" y="5404644"/>
            <a:ext cx="428625" cy="15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2782" name="矩形 134"/>
          <p:cNvSpPr>
            <a:spLocks noChangeArrowheads="1"/>
          </p:cNvSpPr>
          <p:nvPr/>
        </p:nvSpPr>
        <p:spPr bwMode="auto">
          <a:xfrm>
            <a:off x="6086475" y="3297238"/>
            <a:ext cx="896938" cy="274637"/>
          </a:xfrm>
          <a:prstGeom prst="rect">
            <a:avLst/>
          </a:prstGeom>
          <a:noFill/>
          <a:ln w="9525">
            <a:noFill/>
            <a:miter lim="800000"/>
            <a:headEnd/>
            <a:tailEnd/>
          </a:ln>
        </p:spPr>
        <p:txBody>
          <a:bodyPr wrap="none">
            <a:spAutoFit/>
          </a:bodyPr>
          <a:lstStyle/>
          <a:p>
            <a:r>
              <a:rPr lang="en-US" altLang="zh-CN" sz="1200">
                <a:latin typeface="Calibri" pitchFamily="34" charset="0"/>
              </a:rPr>
              <a:t>Delay stage</a:t>
            </a:r>
          </a:p>
        </p:txBody>
      </p:sp>
      <p:cxnSp>
        <p:nvCxnSpPr>
          <p:cNvPr id="183" name="直接连接符 182"/>
          <p:cNvCxnSpPr/>
          <p:nvPr/>
        </p:nvCxnSpPr>
        <p:spPr>
          <a:xfrm rot="5400000">
            <a:off x="3547269" y="3872707"/>
            <a:ext cx="936625" cy="1587"/>
          </a:xfrm>
          <a:prstGeom prst="line">
            <a:avLst/>
          </a:prstGeom>
          <a:ln/>
        </p:spPr>
        <p:style>
          <a:lnRef idx="1">
            <a:schemeClr val="accent6"/>
          </a:lnRef>
          <a:fillRef idx="0">
            <a:schemeClr val="accent6"/>
          </a:fillRef>
          <a:effectRef idx="0">
            <a:schemeClr val="accent6"/>
          </a:effectRef>
          <a:fontRef idx="minor">
            <a:schemeClr val="tx1"/>
          </a:fontRef>
        </p:style>
      </p:cxnSp>
      <p:sp>
        <p:nvSpPr>
          <p:cNvPr id="72784" name="TextBox 186"/>
          <p:cNvSpPr txBox="1">
            <a:spLocks noChangeArrowheads="1"/>
          </p:cNvSpPr>
          <p:nvPr/>
        </p:nvSpPr>
        <p:spPr bwMode="auto">
          <a:xfrm>
            <a:off x="6372225" y="1905000"/>
            <a:ext cx="398463"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1/2</a:t>
            </a:r>
          </a:p>
        </p:txBody>
      </p:sp>
      <p:grpSp>
        <p:nvGrpSpPr>
          <p:cNvPr id="72785" name="组合 215"/>
          <p:cNvGrpSpPr>
            <a:grpSpLocks/>
          </p:cNvGrpSpPr>
          <p:nvPr/>
        </p:nvGrpSpPr>
        <p:grpSpPr bwMode="auto">
          <a:xfrm>
            <a:off x="5157788" y="2201863"/>
            <a:ext cx="285750" cy="241300"/>
            <a:chOff x="857224" y="142852"/>
            <a:chExt cx="357190" cy="357984"/>
          </a:xfrm>
        </p:grpSpPr>
        <p:sp>
          <p:nvSpPr>
            <p:cNvPr id="189" name="椭圆 188"/>
            <p:cNvSpPr/>
            <p:nvPr/>
          </p:nvSpPr>
          <p:spPr>
            <a:xfrm>
              <a:off x="857224" y="142852"/>
              <a:ext cx="357190" cy="35798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96" name="直接连接符 195"/>
            <p:cNvCxnSpPr>
              <a:stCxn id="189" idx="0"/>
              <a:endCxn id="189" idx="4"/>
            </p:cNvCxnSpPr>
            <p:nvPr/>
          </p:nvCxnSpPr>
          <p:spPr>
            <a:xfrm rot="16200000" flipH="1">
              <a:off x="856827" y="321844"/>
              <a:ext cx="357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9" idx="2"/>
              <a:endCxn id="189" idx="6"/>
            </p:cNvCxnSpPr>
            <p:nvPr/>
          </p:nvCxnSpPr>
          <p:spPr>
            <a:xfrm rot="10800000" flipH="1">
              <a:off x="857224" y="321844"/>
              <a:ext cx="357190" cy="235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89" idx="1"/>
              <a:endCxn id="189" idx="5"/>
            </p:cNvCxnSpPr>
            <p:nvPr/>
          </p:nvCxnSpPr>
          <p:spPr>
            <a:xfrm rot="16200000" flipH="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189" idx="3"/>
              <a:endCxn id="189" idx="7"/>
            </p:cNvCxnSpPr>
            <p:nvPr/>
          </p:nvCxnSpPr>
          <p:spPr>
            <a:xfrm rot="5400000" flipH="1" flipV="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72786" name="TextBox 216"/>
          <p:cNvSpPr txBox="1">
            <a:spLocks noChangeArrowheads="1"/>
          </p:cNvSpPr>
          <p:nvPr/>
        </p:nvSpPr>
        <p:spPr bwMode="auto">
          <a:xfrm>
            <a:off x="5014913" y="2414588"/>
            <a:ext cx="714375" cy="276225"/>
          </a:xfrm>
          <a:prstGeom prst="rect">
            <a:avLst/>
          </a:prstGeom>
          <a:noFill/>
          <a:ln w="9525">
            <a:noFill/>
            <a:miter lim="800000"/>
            <a:headEnd/>
            <a:tailEnd/>
          </a:ln>
        </p:spPr>
        <p:txBody>
          <a:bodyPr>
            <a:spAutoFit/>
          </a:bodyPr>
          <a:lstStyle/>
          <a:p>
            <a:r>
              <a:rPr lang="en-US" altLang="zh-CN" sz="1200">
                <a:latin typeface="Calibri" pitchFamily="34" charset="0"/>
              </a:rPr>
              <a:t>chopper </a:t>
            </a:r>
          </a:p>
        </p:txBody>
      </p:sp>
      <p:sp>
        <p:nvSpPr>
          <p:cNvPr id="218" name="任意多边形 217"/>
          <p:cNvSpPr/>
          <p:nvPr/>
        </p:nvSpPr>
        <p:spPr>
          <a:xfrm>
            <a:off x="3586163"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19" name="任意多边形 218"/>
          <p:cNvSpPr/>
          <p:nvPr/>
        </p:nvSpPr>
        <p:spPr>
          <a:xfrm>
            <a:off x="3228975"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cxnSp>
        <p:nvCxnSpPr>
          <p:cNvPr id="221" name="直接箭头连接符 220"/>
          <p:cNvCxnSpPr/>
          <p:nvPr/>
        </p:nvCxnSpPr>
        <p:spPr>
          <a:xfrm>
            <a:off x="3371850" y="4191000"/>
            <a:ext cx="28575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2790" name="TextBox 222"/>
          <p:cNvSpPr txBox="1">
            <a:spLocks noChangeArrowheads="1"/>
          </p:cNvSpPr>
          <p:nvPr/>
        </p:nvSpPr>
        <p:spPr bwMode="auto">
          <a:xfrm>
            <a:off x="3371850" y="3905250"/>
            <a:ext cx="320675" cy="276225"/>
          </a:xfrm>
          <a:prstGeom prst="rect">
            <a:avLst/>
          </a:prstGeom>
          <a:noFill/>
          <a:ln w="9525">
            <a:noFill/>
            <a:miter lim="800000"/>
            <a:headEnd/>
            <a:tailEnd/>
          </a:ln>
        </p:spPr>
        <p:txBody>
          <a:bodyPr wrap="none">
            <a:spAutoFit/>
          </a:bodyPr>
          <a:lstStyle/>
          <a:p>
            <a:r>
              <a:rPr lang="en-US" altLang="zh-CN" sz="1200">
                <a:latin typeface="Calibri" pitchFamily="34" charset="0"/>
              </a:rPr>
              <a:t>T</a:t>
            </a:r>
            <a:r>
              <a:rPr lang="en-US" altLang="zh-CN" sz="900">
                <a:latin typeface="Calibri" pitchFamily="34" charset="0"/>
              </a:rPr>
              <a:t>d</a:t>
            </a:r>
            <a:endParaRPr lang="en-US" altLang="zh-CN" sz="1200">
              <a:latin typeface="Calibri" pitchFamily="34" charset="0"/>
            </a:endParaRPr>
          </a:p>
        </p:txBody>
      </p:sp>
      <p:cxnSp>
        <p:nvCxnSpPr>
          <p:cNvPr id="245" name="直接箭头连接符 244"/>
          <p:cNvCxnSpPr/>
          <p:nvPr/>
        </p:nvCxnSpPr>
        <p:spPr>
          <a:xfrm rot="5400000">
            <a:off x="4761706" y="3332957"/>
            <a:ext cx="142875"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rot="5400000" flipH="1" flipV="1">
            <a:off x="4763294" y="3555207"/>
            <a:ext cx="1428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nvGrpSpPr>
          <p:cNvPr id="72793" name="组合 256"/>
          <p:cNvGrpSpPr>
            <a:grpSpLocks/>
          </p:cNvGrpSpPr>
          <p:nvPr/>
        </p:nvGrpSpPr>
        <p:grpSpPr bwMode="auto">
          <a:xfrm>
            <a:off x="5729288" y="2190750"/>
            <a:ext cx="3175" cy="284163"/>
            <a:chOff x="1142182" y="1715282"/>
            <a:chExt cx="3176" cy="284958"/>
          </a:xfrm>
        </p:grpSpPr>
        <p:cxnSp>
          <p:nvCxnSpPr>
            <p:cNvPr id="258" name="直接箭头连接符 257"/>
            <p:cNvCxnSpPr/>
            <p:nvPr/>
          </p:nvCxnSpPr>
          <p:spPr>
            <a:xfrm rot="5400000">
              <a:off x="1071338" y="1786126"/>
              <a:ext cx="143275"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9" name="直接箭头连接符 258"/>
            <p:cNvCxnSpPr/>
            <p:nvPr/>
          </p:nvCxnSpPr>
          <p:spPr>
            <a:xfrm rot="5400000" flipH="1" flipV="1">
              <a:off x="1072926" y="1927809"/>
              <a:ext cx="143275" cy="15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60" name="矩形 259"/>
          <p:cNvSpPr/>
          <p:nvPr/>
        </p:nvSpPr>
        <p:spPr>
          <a:xfrm>
            <a:off x="4014788" y="5432425"/>
            <a:ext cx="71437" cy="357188"/>
          </a:xfrm>
          <a:prstGeom prst="rect">
            <a:avLst/>
          </a:prstGeom>
          <a:solidFill>
            <a:schemeClr val="bg2">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95" name="TextBox 260"/>
          <p:cNvSpPr txBox="1">
            <a:spLocks noChangeArrowheads="1"/>
          </p:cNvSpPr>
          <p:nvPr/>
        </p:nvSpPr>
        <p:spPr bwMode="auto">
          <a:xfrm>
            <a:off x="3800475" y="57721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cxnSp>
        <p:nvCxnSpPr>
          <p:cNvPr id="271" name="直接连接符 270"/>
          <p:cNvCxnSpPr/>
          <p:nvPr/>
        </p:nvCxnSpPr>
        <p:spPr>
          <a:xfrm rot="10800000">
            <a:off x="4048125" y="3392488"/>
            <a:ext cx="395288" cy="31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rot="5400000">
            <a:off x="3863181" y="3253582"/>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798" name="TextBox 272"/>
          <p:cNvSpPr txBox="1">
            <a:spLocks noChangeArrowheads="1"/>
          </p:cNvSpPr>
          <p:nvPr/>
        </p:nvSpPr>
        <p:spPr bwMode="auto">
          <a:xfrm>
            <a:off x="3744913" y="3190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M4</a:t>
            </a:r>
          </a:p>
        </p:txBody>
      </p:sp>
      <p:cxnSp>
        <p:nvCxnSpPr>
          <p:cNvPr id="275" name="直接连接符 274"/>
          <p:cNvCxnSpPr/>
          <p:nvPr/>
        </p:nvCxnSpPr>
        <p:spPr>
          <a:xfrm rot="5400000">
            <a:off x="3957638" y="3979863"/>
            <a:ext cx="1042987"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2800" name="组合 275"/>
          <p:cNvGrpSpPr>
            <a:grpSpLocks/>
          </p:cNvGrpSpPr>
          <p:nvPr/>
        </p:nvGrpSpPr>
        <p:grpSpPr bwMode="auto">
          <a:xfrm>
            <a:off x="4318000" y="4405313"/>
            <a:ext cx="285750" cy="285750"/>
            <a:chOff x="7349287" y="4557000"/>
            <a:chExt cx="357406" cy="351757"/>
          </a:xfrm>
        </p:grpSpPr>
        <p:sp>
          <p:nvSpPr>
            <p:cNvPr id="277" name="椭圆 276"/>
            <p:cNvSpPr>
              <a:spLocks noChangeArrowheads="1"/>
            </p:cNvSpPr>
            <p:nvPr/>
          </p:nvSpPr>
          <p:spPr bwMode="auto">
            <a:xfrm rot="-2769311" flipH="1" flipV="1">
              <a:off x="7445913" y="4554176"/>
              <a:ext cx="164153" cy="357406"/>
            </a:xfrm>
            <a:prstGeom prst="ellipse">
              <a:avLst/>
            </a:prstGeom>
            <a:solidFill>
              <a:schemeClr val="bg1"/>
            </a:solidFill>
            <a:ln w="25400" algn="ctr">
              <a:solidFill>
                <a:srgbClr val="385D8A"/>
              </a:solidFill>
              <a:round/>
              <a:headEnd/>
              <a:tailEnd/>
            </a:ln>
          </p:spPr>
          <p:txBody>
            <a:bodyPr rot="10800000" vert="eaVert" anchor="ctr"/>
            <a:lstStyle/>
            <a:p>
              <a:pPr fontAlgn="auto">
                <a:spcBef>
                  <a:spcPts val="0"/>
                </a:spcBef>
                <a:spcAft>
                  <a:spcPts val="0"/>
                </a:spcAft>
                <a:defRPr/>
              </a:pPr>
              <a:endParaRPr lang="zh-CN" altLang="en-US" sz="1600">
                <a:solidFill>
                  <a:schemeClr val="lt1"/>
                </a:solidFill>
                <a:latin typeface="+mn-lt"/>
                <a:ea typeface="+mn-ea"/>
              </a:endParaRPr>
            </a:p>
          </p:txBody>
        </p:sp>
        <p:sp>
          <p:nvSpPr>
            <p:cNvPr id="278" name="椭圆 277"/>
            <p:cNvSpPr/>
            <p:nvPr/>
          </p:nvSpPr>
          <p:spPr>
            <a:xfrm rot="13007387" flipH="1" flipV="1">
              <a:off x="7452538" y="4557000"/>
              <a:ext cx="140977" cy="351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600"/>
            </a:p>
          </p:txBody>
        </p:sp>
      </p:grpSp>
      <p:sp>
        <p:nvSpPr>
          <p:cNvPr id="72801" name="TextBox 278"/>
          <p:cNvSpPr txBox="1">
            <a:spLocks noChangeArrowheads="1"/>
          </p:cNvSpPr>
          <p:nvPr/>
        </p:nvSpPr>
        <p:spPr bwMode="auto">
          <a:xfrm>
            <a:off x="4443413" y="4960938"/>
            <a:ext cx="471487" cy="228600"/>
          </a:xfrm>
          <a:prstGeom prst="rect">
            <a:avLst/>
          </a:prstGeom>
          <a:noFill/>
          <a:ln w="9525">
            <a:noFill/>
            <a:miter lim="800000"/>
            <a:headEnd/>
            <a:tailEnd/>
          </a:ln>
        </p:spPr>
        <p:txBody>
          <a:bodyPr wrap="none">
            <a:spAutoFit/>
          </a:bodyPr>
          <a:lstStyle/>
          <a:p>
            <a:r>
              <a:rPr lang="en-US" altLang="zh-CN" sz="900">
                <a:latin typeface="Calibri" pitchFamily="34" charset="0"/>
              </a:rPr>
              <a:t>CMOS</a:t>
            </a:r>
          </a:p>
        </p:txBody>
      </p:sp>
      <p:sp>
        <p:nvSpPr>
          <p:cNvPr id="72802" name="矩形 279"/>
          <p:cNvSpPr>
            <a:spLocks noChangeArrowheads="1"/>
          </p:cNvSpPr>
          <p:nvPr/>
        </p:nvSpPr>
        <p:spPr bwMode="auto">
          <a:xfrm>
            <a:off x="5773738" y="3297238"/>
            <a:ext cx="465137" cy="274637"/>
          </a:xfrm>
          <a:prstGeom prst="rect">
            <a:avLst/>
          </a:prstGeom>
          <a:noFill/>
          <a:ln w="9525">
            <a:noFill/>
            <a:miter lim="800000"/>
            <a:headEnd/>
            <a:tailEnd/>
          </a:ln>
        </p:spPr>
        <p:txBody>
          <a:bodyPr>
            <a:spAutoFit/>
          </a:bodyPr>
          <a:lstStyle/>
          <a:p>
            <a:r>
              <a:rPr lang="en-US" altLang="zh-CN" sz="1200">
                <a:latin typeface="Calibri" pitchFamily="34" charset="0"/>
              </a:rPr>
              <a:t>R.R.</a:t>
            </a:r>
          </a:p>
        </p:txBody>
      </p:sp>
      <p:cxnSp>
        <p:nvCxnSpPr>
          <p:cNvPr id="127" name="直接箭头连接符 126"/>
          <p:cNvCxnSpPr/>
          <p:nvPr/>
        </p:nvCxnSpPr>
        <p:spPr>
          <a:xfrm rot="10800000">
            <a:off x="6810375" y="2225675"/>
            <a:ext cx="214313"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2804" name="组合 162"/>
          <p:cNvGrpSpPr>
            <a:grpSpLocks/>
          </p:cNvGrpSpPr>
          <p:nvPr/>
        </p:nvGrpSpPr>
        <p:grpSpPr bwMode="auto">
          <a:xfrm>
            <a:off x="6086475" y="2173288"/>
            <a:ext cx="407988" cy="292100"/>
            <a:chOff x="5715008" y="1126050"/>
            <a:chExt cx="407519" cy="292344"/>
          </a:xfrm>
        </p:grpSpPr>
        <p:sp>
          <p:nvSpPr>
            <p:cNvPr id="133" name="矩形 132"/>
            <p:cNvSpPr/>
            <p:nvPr/>
          </p:nvSpPr>
          <p:spPr>
            <a:xfrm>
              <a:off x="5786364" y="1126050"/>
              <a:ext cx="285422" cy="285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sp>
          <p:nvSpPr>
            <p:cNvPr id="72827" name="TextBox 138"/>
            <p:cNvSpPr txBox="1">
              <a:spLocks noChangeArrowheads="1"/>
            </p:cNvSpPr>
            <p:nvPr/>
          </p:nvSpPr>
          <p:spPr bwMode="auto">
            <a:xfrm>
              <a:off x="5715008" y="1143527"/>
              <a:ext cx="407519" cy="274867"/>
            </a:xfrm>
            <a:prstGeom prst="rect">
              <a:avLst/>
            </a:prstGeom>
            <a:noFill/>
            <a:ln w="9525">
              <a:noFill/>
              <a:miter lim="800000"/>
              <a:headEnd/>
              <a:tailEnd/>
            </a:ln>
          </p:spPr>
          <p:txBody>
            <a:bodyPr wrap="none">
              <a:spAutoFit/>
            </a:bodyPr>
            <a:lstStyle/>
            <a:p>
              <a:r>
                <a:rPr lang="en-US" altLang="zh-CN" sz="1200">
                  <a:latin typeface="Calibri" pitchFamily="34" charset="0"/>
                </a:rPr>
                <a:t>LPC</a:t>
              </a:r>
            </a:p>
          </p:txBody>
        </p:sp>
      </p:grpSp>
      <p:sp>
        <p:nvSpPr>
          <p:cNvPr id="72805" name="TextBox 139"/>
          <p:cNvSpPr txBox="1">
            <a:spLocks noChangeArrowheads="1"/>
          </p:cNvSpPr>
          <p:nvPr/>
        </p:nvSpPr>
        <p:spPr bwMode="auto">
          <a:xfrm>
            <a:off x="6729413" y="2314575"/>
            <a:ext cx="382587" cy="230188"/>
          </a:xfrm>
          <a:prstGeom prst="rect">
            <a:avLst/>
          </a:prstGeom>
          <a:noFill/>
          <a:ln w="9525">
            <a:noFill/>
            <a:miter lim="800000"/>
            <a:headEnd/>
            <a:tailEnd/>
          </a:ln>
        </p:spPr>
        <p:txBody>
          <a:bodyPr wrap="none">
            <a:spAutoFit/>
          </a:bodyPr>
          <a:lstStyle/>
          <a:p>
            <a:r>
              <a:rPr lang="en-US" altLang="zh-CN" sz="900" b="1">
                <a:solidFill>
                  <a:srgbClr val="00B050"/>
                </a:solidFill>
                <a:latin typeface="Calibri" pitchFamily="34" charset="0"/>
              </a:rPr>
              <a:t>SHG</a:t>
            </a:r>
          </a:p>
        </p:txBody>
      </p:sp>
      <p:sp>
        <p:nvSpPr>
          <p:cNvPr id="72806" name="TextBox 140"/>
          <p:cNvSpPr txBox="1">
            <a:spLocks noChangeArrowheads="1"/>
          </p:cNvSpPr>
          <p:nvPr/>
        </p:nvSpPr>
        <p:spPr bwMode="auto">
          <a:xfrm>
            <a:off x="6800850" y="1976438"/>
            <a:ext cx="296863" cy="261937"/>
          </a:xfrm>
          <a:prstGeom prst="rect">
            <a:avLst/>
          </a:prstGeom>
          <a:noFill/>
          <a:ln w="9525">
            <a:noFill/>
            <a:miter lim="800000"/>
            <a:headEnd/>
            <a:tailEnd/>
          </a:ln>
        </p:spPr>
        <p:txBody>
          <a:bodyPr wrap="none">
            <a:spAutoFit/>
          </a:bodyPr>
          <a:lstStyle/>
          <a:p>
            <a:r>
              <a:rPr lang="en-US" altLang="zh-CN" sz="1100">
                <a:solidFill>
                  <a:srgbClr val="00B050"/>
                </a:solidFill>
                <a:latin typeface="Calibri" pitchFamily="34" charset="0"/>
              </a:rPr>
              <a:t>IR</a:t>
            </a:r>
          </a:p>
        </p:txBody>
      </p:sp>
      <p:cxnSp>
        <p:nvCxnSpPr>
          <p:cNvPr id="143" name="直接连接符 142"/>
          <p:cNvCxnSpPr/>
          <p:nvPr/>
        </p:nvCxnSpPr>
        <p:spPr>
          <a:xfrm rot="5400000">
            <a:off x="3874293" y="4209257"/>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808" name="TextBox 143"/>
          <p:cNvSpPr txBox="1">
            <a:spLocks noChangeArrowheads="1"/>
          </p:cNvSpPr>
          <p:nvPr/>
        </p:nvSpPr>
        <p:spPr bwMode="auto">
          <a:xfrm>
            <a:off x="3871913" y="4333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M5</a:t>
            </a:r>
          </a:p>
        </p:txBody>
      </p:sp>
      <p:sp>
        <p:nvSpPr>
          <p:cNvPr id="72809" name="矩形 145"/>
          <p:cNvSpPr>
            <a:spLocks noChangeArrowheads="1"/>
          </p:cNvSpPr>
          <p:nvPr/>
        </p:nvSpPr>
        <p:spPr bwMode="auto">
          <a:xfrm>
            <a:off x="5514975" y="1976438"/>
            <a:ext cx="368300" cy="276225"/>
          </a:xfrm>
          <a:prstGeom prst="rect">
            <a:avLst/>
          </a:prstGeom>
          <a:noFill/>
          <a:ln w="9525">
            <a:noFill/>
            <a:miter lim="800000"/>
            <a:headEnd/>
            <a:tailEnd/>
          </a:ln>
        </p:spPr>
        <p:txBody>
          <a:bodyPr wrap="none">
            <a:spAutoFit/>
          </a:bodyPr>
          <a:lstStyle/>
          <a:p>
            <a:r>
              <a:rPr lang="en-US" altLang="zh-CN" sz="1200">
                <a:latin typeface="Calibri" pitchFamily="34" charset="0"/>
              </a:rPr>
              <a:t>iris</a:t>
            </a:r>
          </a:p>
        </p:txBody>
      </p:sp>
      <p:cxnSp>
        <p:nvCxnSpPr>
          <p:cNvPr id="151" name="直接连接符 150"/>
          <p:cNvCxnSpPr/>
          <p:nvPr/>
        </p:nvCxnSpPr>
        <p:spPr>
          <a:xfrm>
            <a:off x="4443413" y="3405188"/>
            <a:ext cx="1368425"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5400000">
            <a:off x="3885407" y="3936206"/>
            <a:ext cx="10795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1" name="矩形 160"/>
          <p:cNvSpPr/>
          <p:nvPr/>
        </p:nvSpPr>
        <p:spPr>
          <a:xfrm>
            <a:off x="5360988" y="3725863"/>
            <a:ext cx="71437" cy="357187"/>
          </a:xfrm>
          <a:prstGeom prst="rect">
            <a:avLst/>
          </a:prstGeom>
          <a:solidFill>
            <a:schemeClr val="bg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3" name="TextBox 161"/>
          <p:cNvSpPr txBox="1">
            <a:spLocks noChangeArrowheads="1"/>
          </p:cNvSpPr>
          <p:nvPr/>
        </p:nvSpPr>
        <p:spPr bwMode="auto">
          <a:xfrm>
            <a:off x="5192713" y="40576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sp>
        <p:nvSpPr>
          <p:cNvPr id="399486" name="TextBox 159"/>
          <p:cNvSpPr txBox="1">
            <a:spLocks noChangeArrowheads="1"/>
          </p:cNvSpPr>
          <p:nvPr/>
        </p:nvSpPr>
        <p:spPr bwMode="auto">
          <a:xfrm>
            <a:off x="6943725" y="3190875"/>
            <a:ext cx="1500188" cy="276225"/>
          </a:xfrm>
          <a:prstGeom prst="rect">
            <a:avLst/>
          </a:prstGeom>
          <a:noFill/>
          <a:ln w="9525">
            <a:noFill/>
            <a:miter lim="800000"/>
            <a:headEnd/>
            <a:tailEnd/>
          </a:ln>
        </p:spPr>
        <p:txBody>
          <a:bodyPr>
            <a:spAutoFit/>
          </a:bodyPr>
          <a:lstStyle/>
          <a:p>
            <a:r>
              <a:rPr lang="en-US" altLang="zh-CN" sz="1200">
                <a:latin typeface="Calibri" pitchFamily="34" charset="0"/>
              </a:rPr>
              <a:t>Red: 632.8nm CW</a:t>
            </a:r>
          </a:p>
        </p:txBody>
      </p:sp>
      <p:grpSp>
        <p:nvGrpSpPr>
          <p:cNvPr id="72815" name="组合 256"/>
          <p:cNvGrpSpPr>
            <a:grpSpLocks/>
          </p:cNvGrpSpPr>
          <p:nvPr/>
        </p:nvGrpSpPr>
        <p:grpSpPr bwMode="auto">
          <a:xfrm>
            <a:off x="4654550" y="2190750"/>
            <a:ext cx="3175" cy="284163"/>
            <a:chOff x="1142182" y="1715282"/>
            <a:chExt cx="3176" cy="284958"/>
          </a:xfrm>
        </p:grpSpPr>
        <p:cxnSp>
          <p:nvCxnSpPr>
            <p:cNvPr id="165" name="直接箭头连接符 164"/>
            <p:cNvCxnSpPr/>
            <p:nvPr/>
          </p:nvCxnSpPr>
          <p:spPr>
            <a:xfrm rot="5400000">
              <a:off x="1071338" y="1786126"/>
              <a:ext cx="143275" cy="15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p:nvPr/>
          </p:nvCxnSpPr>
          <p:spPr>
            <a:xfrm rot="5400000" flipH="1" flipV="1">
              <a:off x="1072927" y="1927809"/>
              <a:ext cx="1432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179" name="圆角矩形 178"/>
          <p:cNvSpPr/>
          <p:nvPr/>
        </p:nvSpPr>
        <p:spPr>
          <a:xfrm>
            <a:off x="228600" y="3976688"/>
            <a:ext cx="1928813" cy="2000250"/>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7" name="TextBox 183"/>
          <p:cNvSpPr txBox="1">
            <a:spLocks noChangeArrowheads="1"/>
          </p:cNvSpPr>
          <p:nvPr/>
        </p:nvSpPr>
        <p:spPr bwMode="auto">
          <a:xfrm>
            <a:off x="496888" y="3911600"/>
            <a:ext cx="1471612" cy="366713"/>
          </a:xfrm>
          <a:prstGeom prst="rect">
            <a:avLst/>
          </a:prstGeom>
          <a:noFill/>
          <a:ln w="9525">
            <a:noFill/>
            <a:miter lim="800000"/>
            <a:headEnd/>
            <a:tailEnd/>
          </a:ln>
        </p:spPr>
        <p:txBody>
          <a:bodyPr wrap="none">
            <a:spAutoFit/>
          </a:bodyPr>
          <a:lstStyle/>
          <a:p>
            <a:r>
              <a:rPr lang="en-US" altLang="zh-CN" sz="1800">
                <a:solidFill>
                  <a:srgbClr val="FF0000"/>
                </a:solidFill>
                <a:latin typeface="Calibri" pitchFamily="34" charset="0"/>
              </a:rPr>
              <a:t>STM chamber</a:t>
            </a:r>
          </a:p>
        </p:txBody>
      </p:sp>
      <p:sp>
        <p:nvSpPr>
          <p:cNvPr id="399496" name="TextBox 189"/>
          <p:cNvSpPr txBox="1">
            <a:spLocks noChangeArrowheads="1"/>
          </p:cNvSpPr>
          <p:nvPr/>
        </p:nvSpPr>
        <p:spPr bwMode="auto">
          <a:xfrm>
            <a:off x="5029200" y="4495800"/>
            <a:ext cx="1489075" cy="6461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CN" sz="1800" dirty="0">
                <a:ea typeface="黑体" pitchFamily="49" charset="-122"/>
              </a:rPr>
              <a:t>Pump-Probe circuit </a:t>
            </a:r>
          </a:p>
        </p:txBody>
      </p:sp>
      <p:sp>
        <p:nvSpPr>
          <p:cNvPr id="399499" name="矩形 10"/>
          <p:cNvSpPr>
            <a:spLocks noChangeArrowheads="1"/>
          </p:cNvSpPr>
          <p:nvPr/>
        </p:nvSpPr>
        <p:spPr bwMode="auto">
          <a:xfrm>
            <a:off x="685800" y="928688"/>
            <a:ext cx="2590800" cy="366712"/>
          </a:xfrm>
          <a:prstGeom prst="rect">
            <a:avLst/>
          </a:prstGeom>
          <a:noFill/>
          <a:ln w="9525">
            <a:noFill/>
            <a:miter lim="800000"/>
            <a:headEnd/>
            <a:tailEnd/>
          </a:ln>
        </p:spPr>
        <p:txBody>
          <a:bodyPr>
            <a:spAutoFit/>
          </a:bodyPr>
          <a:lstStyle/>
          <a:p>
            <a:r>
              <a:rPr lang="en-US" altLang="zh-CN" sz="1800">
                <a:solidFill>
                  <a:srgbClr val="F20000"/>
                </a:solidFill>
                <a:latin typeface="Calibri" pitchFamily="34" charset="0"/>
              </a:rPr>
              <a:t>Pulse width: 120 fs</a:t>
            </a:r>
          </a:p>
        </p:txBody>
      </p:sp>
      <p:sp>
        <p:nvSpPr>
          <p:cNvPr id="399502" name="TextBox 19"/>
          <p:cNvSpPr txBox="1">
            <a:spLocks noChangeArrowheads="1"/>
          </p:cNvSpPr>
          <p:nvPr/>
        </p:nvSpPr>
        <p:spPr bwMode="auto">
          <a:xfrm>
            <a:off x="6629400" y="5638800"/>
            <a:ext cx="2198688" cy="646113"/>
          </a:xfrm>
          <a:prstGeom prst="rect">
            <a:avLst/>
          </a:prstGeom>
          <a:noFill/>
          <a:ln w="9525">
            <a:noFill/>
            <a:miter lim="800000"/>
            <a:headEnd/>
            <a:tailEnd/>
          </a:ln>
        </p:spPr>
        <p:txBody>
          <a:bodyPr wrap="none">
            <a:spAutoFit/>
          </a:bodyPr>
          <a:lstStyle/>
          <a:p>
            <a:pPr>
              <a:defRPr/>
            </a:pPr>
            <a:r>
              <a:rPr lang="en-US" altLang="zh-CN" sz="1800" dirty="0">
                <a:solidFill>
                  <a:srgbClr val="F20000"/>
                </a:solidFill>
                <a:latin typeface="+mn-lt"/>
                <a:ea typeface="黑体" pitchFamily="49" charset="-122"/>
              </a:rPr>
              <a:t>Laser spot focused </a:t>
            </a:r>
          </a:p>
          <a:p>
            <a:pPr>
              <a:defRPr/>
            </a:pPr>
            <a:r>
              <a:rPr lang="en-US" altLang="zh-CN" sz="1800" dirty="0">
                <a:solidFill>
                  <a:srgbClr val="F20000"/>
                </a:solidFill>
                <a:latin typeface="+mn-lt"/>
                <a:ea typeface="黑体" pitchFamily="49" charset="-122"/>
              </a:rPr>
              <a:t>into the junction</a:t>
            </a:r>
          </a:p>
        </p:txBody>
      </p:sp>
      <p:pic>
        <p:nvPicPr>
          <p:cNvPr id="138" name="Picture 135"/>
          <p:cNvPicPr>
            <a:picLocks noChangeAspect="1" noChangeArrowheads="1"/>
          </p:cNvPicPr>
          <p:nvPr/>
        </p:nvPicPr>
        <p:blipFill>
          <a:blip r:embed="rId3"/>
          <a:srcRect/>
          <a:stretch>
            <a:fillRect/>
          </a:stretch>
        </p:blipFill>
        <p:spPr bwMode="auto">
          <a:xfrm>
            <a:off x="6705600" y="3581400"/>
            <a:ext cx="2057400" cy="2060575"/>
          </a:xfrm>
          <a:prstGeom prst="rect">
            <a:avLst/>
          </a:prstGeom>
          <a:noFill/>
          <a:ln w="9525">
            <a:noFill/>
            <a:miter lim="800000"/>
            <a:headEnd/>
            <a:tailEnd/>
          </a:ln>
        </p:spPr>
      </p:pic>
      <p:sp>
        <p:nvSpPr>
          <p:cNvPr id="140" name="TextBox 12"/>
          <p:cNvSpPr txBox="1">
            <a:spLocks noChangeArrowheads="1"/>
          </p:cNvSpPr>
          <p:nvPr/>
        </p:nvSpPr>
        <p:spPr bwMode="auto">
          <a:xfrm>
            <a:off x="3886200" y="1262063"/>
            <a:ext cx="4987925" cy="338137"/>
          </a:xfrm>
          <a:prstGeom prst="rect">
            <a:avLst/>
          </a:prstGeom>
          <a:solidFill>
            <a:srgbClr val="FFFF66"/>
          </a:solidFill>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CN" sz="1600" dirty="0">
                <a:solidFill>
                  <a:schemeClr val="tx1"/>
                </a:solidFill>
                <a:ea typeface="黑体" pitchFamily="49" charset="-122"/>
              </a:rPr>
              <a:t>Tracking the dynamics of single molecule in real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86"/>
                                        </p:tgtEl>
                                        <p:attrNameLst>
                                          <p:attrName>style.visibility</p:attrName>
                                        </p:attrNameLst>
                                      </p:cBhvr>
                                      <p:to>
                                        <p:strVal val="visible"/>
                                      </p:to>
                                    </p:set>
                                    <p:animEffect transition="in" filter="blinds(horizontal)">
                                      <p:cBhvr>
                                        <p:cTn id="7" dur="500"/>
                                        <p:tgtEl>
                                          <p:spTgt spid="3994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502"/>
                                        </p:tgtEl>
                                        <p:attrNameLst>
                                          <p:attrName>style.visibility</p:attrName>
                                        </p:attrNameLst>
                                      </p:cBhvr>
                                      <p:to>
                                        <p:strVal val="visible"/>
                                      </p:to>
                                    </p:set>
                                    <p:animEffect transition="in" filter="blinds(horizontal)">
                                      <p:cBhvr>
                                        <p:cTn id="10" dur="500"/>
                                        <p:tgtEl>
                                          <p:spTgt spid="399502"/>
                                        </p:tgtEl>
                                      </p:cBhvr>
                                    </p:animEffect>
                                  </p:childTnLst>
                                </p:cTn>
                              </p:par>
                              <p:par>
                                <p:cTn id="11" presetID="3" presetClass="entr" presetSubtype="1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blinds(horizontal)">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blinds(horizontal)">
                                      <p:cBhvr>
                                        <p:cTn id="18" dur="500"/>
                                        <p:tgtEl>
                                          <p:spTgt spid="1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99499"/>
                                        </p:tgtEl>
                                        <p:attrNameLst>
                                          <p:attrName>style.visibility</p:attrName>
                                        </p:attrNameLst>
                                      </p:cBhvr>
                                      <p:to>
                                        <p:strVal val="visible"/>
                                      </p:to>
                                    </p:set>
                                    <p:animEffect transition="in" filter="blinds(horizontal)">
                                      <p:cBhvr>
                                        <p:cTn id="21" dur="500"/>
                                        <p:tgtEl>
                                          <p:spTgt spid="3994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blinds(horizontal)">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6" grpId="0"/>
      <p:bldP spid="399499" grpId="0"/>
      <p:bldP spid="399502" grpId="0"/>
      <p:bldP spid="1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bwMode="auto">
          <a:xfrm>
            <a:off x="457200" y="274638"/>
            <a:ext cx="8229600" cy="631825"/>
          </a:xfrm>
          <a:prstGeom prst="rect">
            <a:avLst/>
          </a:prstGeom>
          <a:noFill/>
          <a:ln>
            <a:miter lim="800000"/>
            <a:headEnd/>
            <a:tailEnd/>
          </a:ln>
        </p:spPr>
        <p:txBody>
          <a:bodyPr/>
          <a:lstStyle/>
          <a:p>
            <a:pPr eaLnBrk="1" hangingPunct="1"/>
            <a:r>
              <a:rPr lang="zh-CN" altLang="en-US" sz="3400" smtClean="0"/>
              <a:t>超快激光</a:t>
            </a:r>
            <a:r>
              <a:rPr lang="en-US" altLang="zh-CN" sz="3400" smtClean="0"/>
              <a:t>+STM</a:t>
            </a:r>
          </a:p>
        </p:txBody>
      </p:sp>
      <p:pic>
        <p:nvPicPr>
          <p:cNvPr id="153603" name="Picture 3"/>
          <p:cNvPicPr>
            <a:picLocks noChangeAspect="1" noChangeArrowheads="1"/>
          </p:cNvPicPr>
          <p:nvPr/>
        </p:nvPicPr>
        <p:blipFill>
          <a:blip r:embed="rId3"/>
          <a:srcRect/>
          <a:stretch>
            <a:fillRect/>
          </a:stretch>
        </p:blipFill>
        <p:spPr bwMode="auto">
          <a:xfrm>
            <a:off x="4427538" y="1803400"/>
            <a:ext cx="4176712" cy="3065463"/>
          </a:xfrm>
          <a:prstGeom prst="rect">
            <a:avLst/>
          </a:prstGeom>
          <a:noFill/>
          <a:ln w="9525">
            <a:noFill/>
            <a:miter lim="800000"/>
            <a:headEnd/>
            <a:tailEnd/>
          </a:ln>
        </p:spPr>
      </p:pic>
      <p:pic>
        <p:nvPicPr>
          <p:cNvPr id="153604" name="Picture 4"/>
          <p:cNvPicPr>
            <a:picLocks noChangeAspect="1" noChangeArrowheads="1"/>
          </p:cNvPicPr>
          <p:nvPr/>
        </p:nvPicPr>
        <p:blipFill>
          <a:blip r:embed="rId4"/>
          <a:srcRect/>
          <a:stretch>
            <a:fillRect/>
          </a:stretch>
        </p:blipFill>
        <p:spPr bwMode="auto">
          <a:xfrm>
            <a:off x="468313" y="1844675"/>
            <a:ext cx="3541712" cy="3106738"/>
          </a:xfrm>
          <a:prstGeom prst="rect">
            <a:avLst/>
          </a:prstGeom>
          <a:noFill/>
          <a:ln w="9525">
            <a:noFill/>
            <a:miter lim="800000"/>
            <a:headEnd/>
            <a:tailEnd/>
          </a:ln>
        </p:spPr>
      </p:pic>
      <p:sp>
        <p:nvSpPr>
          <p:cNvPr id="153605" name="Text Box 5"/>
          <p:cNvSpPr txBox="1">
            <a:spLocks noChangeArrowheads="1"/>
          </p:cNvSpPr>
          <p:nvPr/>
        </p:nvSpPr>
        <p:spPr bwMode="auto">
          <a:xfrm>
            <a:off x="4938713" y="4802188"/>
            <a:ext cx="641350" cy="366712"/>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针尖</a:t>
            </a:r>
          </a:p>
        </p:txBody>
      </p:sp>
      <p:sp>
        <p:nvSpPr>
          <p:cNvPr id="153606" name="Text Box 6"/>
          <p:cNvSpPr txBox="1">
            <a:spLocks noChangeArrowheads="1"/>
          </p:cNvSpPr>
          <p:nvPr/>
        </p:nvSpPr>
        <p:spPr bwMode="auto">
          <a:xfrm>
            <a:off x="6372225" y="4797425"/>
            <a:ext cx="6413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分子</a:t>
            </a:r>
          </a:p>
        </p:txBody>
      </p:sp>
      <p:sp>
        <p:nvSpPr>
          <p:cNvPr id="153607" name="Text Box 7"/>
          <p:cNvSpPr txBox="1">
            <a:spLocks noChangeArrowheads="1"/>
          </p:cNvSpPr>
          <p:nvPr/>
        </p:nvSpPr>
        <p:spPr bwMode="auto">
          <a:xfrm>
            <a:off x="7713663" y="4797425"/>
            <a:ext cx="6413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衬底</a:t>
            </a:r>
          </a:p>
        </p:txBody>
      </p:sp>
      <p:sp>
        <p:nvSpPr>
          <p:cNvPr id="153608" name="Text Box 8"/>
          <p:cNvSpPr txBox="1">
            <a:spLocks noChangeArrowheads="1"/>
          </p:cNvSpPr>
          <p:nvPr/>
        </p:nvSpPr>
        <p:spPr bwMode="auto">
          <a:xfrm>
            <a:off x="1222375" y="1303338"/>
            <a:ext cx="7165975" cy="396875"/>
          </a:xfrm>
          <a:prstGeom prst="rect">
            <a:avLst/>
          </a:prstGeom>
          <a:noFill/>
          <a:ln w="9525">
            <a:noFill/>
            <a:miter lim="800000"/>
            <a:headEnd/>
            <a:tailEnd/>
          </a:ln>
        </p:spPr>
        <p:txBody>
          <a:bodyPr wrap="none">
            <a:spAutoFit/>
          </a:bodyPr>
          <a:lstStyle/>
          <a:p>
            <a:pPr algn="l"/>
            <a:r>
              <a:rPr kumimoji="0" lang="zh-CN" altLang="en-US" b="1">
                <a:latin typeface="Arial" pitchFamily="34" charset="0"/>
              </a:rPr>
              <a:t>光激发（</a:t>
            </a:r>
            <a:r>
              <a:rPr kumimoji="0" lang="en-US" altLang="zh-CN" b="1">
                <a:latin typeface="Arial" pitchFamily="34" charset="0"/>
              </a:rPr>
              <a:t>1st pulse</a:t>
            </a:r>
            <a:r>
              <a:rPr kumimoji="0" lang="zh-CN" altLang="en-US" b="1">
                <a:latin typeface="Arial" pitchFamily="34" charset="0"/>
              </a:rPr>
              <a:t>） </a:t>
            </a:r>
            <a:r>
              <a:rPr kumimoji="0" lang="en-US" altLang="zh-CN" b="1">
                <a:latin typeface="Arial" pitchFamily="34" charset="0"/>
              </a:rPr>
              <a:t>+ </a:t>
            </a:r>
            <a:r>
              <a:rPr kumimoji="0" lang="zh-CN" altLang="en-US" b="1">
                <a:latin typeface="Arial" pitchFamily="34" charset="0"/>
              </a:rPr>
              <a:t>隧穿电子探测（</a:t>
            </a:r>
            <a:r>
              <a:rPr kumimoji="0" lang="en-US" altLang="zh-CN" b="1">
                <a:latin typeface="Arial" pitchFamily="34" charset="0"/>
              </a:rPr>
              <a:t>2nd pulse assisted</a:t>
            </a:r>
            <a:r>
              <a:rPr kumimoji="0" lang="zh-CN" altLang="en-US" b="1">
                <a:latin typeface="Arial" pitchFamily="34" charset="0"/>
              </a:rPr>
              <a:t>）</a:t>
            </a:r>
          </a:p>
        </p:txBody>
      </p:sp>
      <p:sp>
        <p:nvSpPr>
          <p:cNvPr id="153609" name="Text Box 9"/>
          <p:cNvSpPr txBox="1">
            <a:spLocks noChangeArrowheads="1"/>
          </p:cNvSpPr>
          <p:nvPr/>
        </p:nvSpPr>
        <p:spPr bwMode="auto">
          <a:xfrm>
            <a:off x="2339975" y="5775325"/>
            <a:ext cx="4700588" cy="396875"/>
          </a:xfrm>
          <a:prstGeom prst="rect">
            <a:avLst/>
          </a:prstGeom>
          <a:solidFill>
            <a:schemeClr val="bg1"/>
          </a:solidFill>
          <a:ln w="9525">
            <a:noFill/>
            <a:miter lim="800000"/>
            <a:headEnd/>
            <a:tailEnd/>
          </a:ln>
        </p:spPr>
        <p:txBody>
          <a:bodyPr wrap="none">
            <a:spAutoFit/>
          </a:bodyPr>
          <a:lstStyle/>
          <a:p>
            <a:pPr algn="l"/>
            <a:r>
              <a:rPr kumimoji="0" lang="en-US" altLang="zh-CN" b="1">
                <a:solidFill>
                  <a:srgbClr val="FF0000"/>
                </a:solidFill>
                <a:latin typeface="Arial" pitchFamily="34" charset="0"/>
              </a:rPr>
              <a:t>Femtosecond-</a:t>
            </a:r>
            <a:r>
              <a:rPr kumimoji="0" lang="en-US" altLang="zh-CN" b="1">
                <a:solidFill>
                  <a:srgbClr val="FF0000"/>
                </a:solidFill>
                <a:latin typeface="Arial" pitchFamily="34" charset="0"/>
                <a:cs typeface="Arial" pitchFamily="34" charset="0"/>
              </a:rPr>
              <a:t>Å</a:t>
            </a:r>
            <a:r>
              <a:rPr kumimoji="0" lang="en-US" altLang="zh-CN" b="1">
                <a:solidFill>
                  <a:srgbClr val="FF0000"/>
                </a:solidFill>
                <a:latin typeface="Arial" pitchFamily="34" charset="0"/>
              </a:rPr>
              <a:t>ngstr</a:t>
            </a:r>
            <a:r>
              <a:rPr kumimoji="0" lang="en-US" altLang="zh-CN" b="1">
                <a:solidFill>
                  <a:srgbClr val="FF0000"/>
                </a:solidFill>
                <a:latin typeface="Arial" pitchFamily="34" charset="0"/>
                <a:cs typeface="Arial" pitchFamily="34" charset="0"/>
              </a:rPr>
              <a:t>ö</a:t>
            </a:r>
            <a:r>
              <a:rPr kumimoji="0" lang="en-US" altLang="zh-CN" b="1">
                <a:solidFill>
                  <a:srgbClr val="FF0000"/>
                </a:solidFill>
                <a:latin typeface="Arial" pitchFamily="34" charset="0"/>
              </a:rPr>
              <a:t>m technology !</a:t>
            </a:r>
          </a:p>
        </p:txBody>
      </p:sp>
      <p:sp>
        <p:nvSpPr>
          <p:cNvPr id="153610" name="Text Box 10"/>
          <p:cNvSpPr txBox="1">
            <a:spLocks noChangeArrowheads="1"/>
          </p:cNvSpPr>
          <p:nvPr/>
        </p:nvSpPr>
        <p:spPr bwMode="auto">
          <a:xfrm>
            <a:off x="1752600" y="5394325"/>
            <a:ext cx="5705475" cy="396875"/>
          </a:xfrm>
          <a:prstGeom prst="rect">
            <a:avLst/>
          </a:prstGeom>
          <a:noFill/>
          <a:ln w="9525">
            <a:noFill/>
            <a:miter lim="800000"/>
            <a:headEnd/>
            <a:tailEnd/>
          </a:ln>
        </p:spPr>
        <p:txBody>
          <a:bodyPr wrap="none">
            <a:spAutoFit/>
          </a:bodyPr>
          <a:lstStyle/>
          <a:p>
            <a:pPr algn="l"/>
            <a:r>
              <a:rPr kumimoji="0" lang="zh-CN" altLang="en-US" b="1">
                <a:solidFill>
                  <a:srgbClr val="0000FF"/>
                </a:solidFill>
                <a:latin typeface="Arial" pitchFamily="34" charset="0"/>
              </a:rPr>
              <a:t>同时实现时间（</a:t>
            </a:r>
            <a:r>
              <a:rPr kumimoji="0" lang="en-US" altLang="zh-CN" b="1">
                <a:solidFill>
                  <a:srgbClr val="0000FF"/>
                </a:solidFill>
                <a:latin typeface="Arial" pitchFamily="34" charset="0"/>
              </a:rPr>
              <a:t>fs</a:t>
            </a:r>
            <a:r>
              <a:rPr kumimoji="0" lang="zh-CN" altLang="en-US" b="1">
                <a:solidFill>
                  <a:srgbClr val="0000FF"/>
                </a:solidFill>
                <a:latin typeface="Arial" pitchFamily="34" charset="0"/>
              </a:rPr>
              <a:t>）和空间（</a:t>
            </a:r>
            <a:r>
              <a:rPr kumimoji="0" lang="en-US" altLang="zh-CN" b="1">
                <a:solidFill>
                  <a:srgbClr val="0000FF"/>
                </a:solidFill>
                <a:cs typeface="Times New Roman" pitchFamily="18" charset="0"/>
              </a:rPr>
              <a:t>Å</a:t>
            </a:r>
            <a:r>
              <a:rPr kumimoji="0" lang="zh-CN" altLang="en-US" b="1">
                <a:solidFill>
                  <a:srgbClr val="0000FF"/>
                </a:solidFill>
                <a:latin typeface="Arial" pitchFamily="34" charset="0"/>
              </a:rPr>
              <a:t>）上的极限探测：</a:t>
            </a:r>
          </a:p>
        </p:txBody>
      </p:sp>
      <p:sp>
        <p:nvSpPr>
          <p:cNvPr id="153611" name="Text Box 11"/>
          <p:cNvSpPr txBox="1">
            <a:spLocks noChangeArrowheads="1"/>
          </p:cNvSpPr>
          <p:nvPr/>
        </p:nvSpPr>
        <p:spPr bwMode="auto">
          <a:xfrm>
            <a:off x="76200" y="22240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
        <p:nvSpPr>
          <p:cNvPr id="153612" name="Line 12"/>
          <p:cNvSpPr>
            <a:spLocks noChangeShapeType="1"/>
          </p:cNvSpPr>
          <p:nvPr/>
        </p:nvSpPr>
        <p:spPr bwMode="auto">
          <a:xfrm>
            <a:off x="1203325" y="2446338"/>
            <a:ext cx="339725" cy="114300"/>
          </a:xfrm>
          <a:prstGeom prst="line">
            <a:avLst/>
          </a:prstGeom>
          <a:noFill/>
          <a:ln w="9525">
            <a:solidFill>
              <a:schemeClr val="tx1"/>
            </a:solidFill>
            <a:round/>
            <a:headEnd type="triangle" w="med" len="med"/>
            <a:tailEnd type="triangle" w="med" len="me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08"/>
                                        </p:tgtEl>
                                        <p:attrNameLst>
                                          <p:attrName>style.visibility</p:attrName>
                                        </p:attrNameLst>
                                      </p:cBhvr>
                                      <p:to>
                                        <p:strVal val="visible"/>
                                      </p:to>
                                    </p:set>
                                    <p:animEffect transition="in" filter="blinds(horizontal)">
                                      <p:cBhvr>
                                        <p:cTn id="7" dur="500"/>
                                        <p:tgtEl>
                                          <p:spTgt spid="153608"/>
                                        </p:tgtEl>
                                      </p:cBhvr>
                                    </p:animEffect>
                                  </p:childTnLst>
                                </p:cTn>
                              </p:par>
                              <p:par>
                                <p:cTn id="8" presetID="3" presetClass="entr" presetSubtype="10" fill="hold" nodeType="withEffect">
                                  <p:stCondLst>
                                    <p:cond delay="0"/>
                                  </p:stCondLst>
                                  <p:childTnLst>
                                    <p:set>
                                      <p:cBhvr>
                                        <p:cTn id="9" dur="1" fill="hold">
                                          <p:stCondLst>
                                            <p:cond delay="0"/>
                                          </p:stCondLst>
                                        </p:cTn>
                                        <p:tgtEl>
                                          <p:spTgt spid="153604"/>
                                        </p:tgtEl>
                                        <p:attrNameLst>
                                          <p:attrName>style.visibility</p:attrName>
                                        </p:attrNameLst>
                                      </p:cBhvr>
                                      <p:to>
                                        <p:strVal val="visible"/>
                                      </p:to>
                                    </p:set>
                                    <p:animEffect transition="in" filter="blinds(horizontal)">
                                      <p:cBhvr>
                                        <p:cTn id="10" dur="500"/>
                                        <p:tgtEl>
                                          <p:spTgt spid="1536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611"/>
                                        </p:tgtEl>
                                        <p:attrNameLst>
                                          <p:attrName>style.visibility</p:attrName>
                                        </p:attrNameLst>
                                      </p:cBhvr>
                                      <p:to>
                                        <p:strVal val="visible"/>
                                      </p:to>
                                    </p:set>
                                    <p:animEffect transition="in" filter="blinds(horizontal)">
                                      <p:cBhvr>
                                        <p:cTn id="13" dur="500"/>
                                        <p:tgtEl>
                                          <p:spTgt spid="1536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3612"/>
                                        </p:tgtEl>
                                        <p:attrNameLst>
                                          <p:attrName>style.visibility</p:attrName>
                                        </p:attrNameLst>
                                      </p:cBhvr>
                                      <p:to>
                                        <p:strVal val="visible"/>
                                      </p:to>
                                    </p:set>
                                    <p:animEffect transition="in" filter="blinds(horizontal)">
                                      <p:cBhvr>
                                        <p:cTn id="16" dur="500"/>
                                        <p:tgtEl>
                                          <p:spTgt spid="1536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3603"/>
                                        </p:tgtEl>
                                        <p:attrNameLst>
                                          <p:attrName>style.visibility</p:attrName>
                                        </p:attrNameLst>
                                      </p:cBhvr>
                                      <p:to>
                                        <p:strVal val="visible"/>
                                      </p:to>
                                    </p:set>
                                    <p:animEffect transition="in" filter="blinds(horizontal)">
                                      <p:cBhvr>
                                        <p:cTn id="21" dur="500"/>
                                        <p:tgtEl>
                                          <p:spTgt spid="15360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3605"/>
                                        </p:tgtEl>
                                        <p:attrNameLst>
                                          <p:attrName>style.visibility</p:attrName>
                                        </p:attrNameLst>
                                      </p:cBhvr>
                                      <p:to>
                                        <p:strVal val="visible"/>
                                      </p:to>
                                    </p:set>
                                    <p:animEffect transition="in" filter="blinds(horizontal)">
                                      <p:cBhvr>
                                        <p:cTn id="24" dur="500"/>
                                        <p:tgtEl>
                                          <p:spTgt spid="15360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3606"/>
                                        </p:tgtEl>
                                        <p:attrNameLst>
                                          <p:attrName>style.visibility</p:attrName>
                                        </p:attrNameLst>
                                      </p:cBhvr>
                                      <p:to>
                                        <p:strVal val="visible"/>
                                      </p:to>
                                    </p:set>
                                    <p:animEffect transition="in" filter="blinds(horizontal)">
                                      <p:cBhvr>
                                        <p:cTn id="27" dur="500"/>
                                        <p:tgtEl>
                                          <p:spTgt spid="15360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3607"/>
                                        </p:tgtEl>
                                        <p:attrNameLst>
                                          <p:attrName>style.visibility</p:attrName>
                                        </p:attrNameLst>
                                      </p:cBhvr>
                                      <p:to>
                                        <p:strVal val="visible"/>
                                      </p:to>
                                    </p:set>
                                    <p:animEffect transition="in" filter="blinds(horizontal)">
                                      <p:cBhvr>
                                        <p:cTn id="30" dur="500"/>
                                        <p:tgtEl>
                                          <p:spTgt spid="15360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3610"/>
                                        </p:tgtEl>
                                        <p:attrNameLst>
                                          <p:attrName>style.visibility</p:attrName>
                                        </p:attrNameLst>
                                      </p:cBhvr>
                                      <p:to>
                                        <p:strVal val="visible"/>
                                      </p:to>
                                    </p:set>
                                    <p:animEffect transition="in" filter="blinds(horizontal)">
                                      <p:cBhvr>
                                        <p:cTn id="35" dur="500"/>
                                        <p:tgtEl>
                                          <p:spTgt spid="15361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53609"/>
                                        </p:tgtEl>
                                        <p:attrNameLst>
                                          <p:attrName>style.visibility</p:attrName>
                                        </p:attrNameLst>
                                      </p:cBhvr>
                                      <p:to>
                                        <p:strVal val="visible"/>
                                      </p:to>
                                    </p:set>
                                    <p:animEffect transition="in" filter="blinds(horizontal)">
                                      <p:cBhvr>
                                        <p:cTn id="38"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p:bldP spid="153606" grpId="0"/>
      <p:bldP spid="153607" grpId="0"/>
      <p:bldP spid="153608" grpId="0"/>
      <p:bldP spid="153609" grpId="0" animBg="1"/>
      <p:bldP spid="153610" grpId="0"/>
      <p:bldP spid="153611" grpId="0"/>
      <p:bldP spid="1536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en-US" altLang="zh-CN" sz="4000" smtClean="0"/>
              <a:t>Q-plus AFM—</a:t>
            </a:r>
            <a:r>
              <a:rPr lang="zh-CN" altLang="en-US" sz="4000" smtClean="0">
                <a:solidFill>
                  <a:srgbClr val="FF3300"/>
                </a:solidFill>
              </a:rPr>
              <a:t>极限空间分辨</a:t>
            </a:r>
          </a:p>
        </p:txBody>
      </p:sp>
      <p:pic>
        <p:nvPicPr>
          <p:cNvPr id="74755" name="Picture 4" descr="swatch2"/>
          <p:cNvPicPr>
            <a:picLocks noChangeAspect="1" noChangeArrowheads="1"/>
          </p:cNvPicPr>
          <p:nvPr/>
        </p:nvPicPr>
        <p:blipFill>
          <a:blip r:embed="rId3"/>
          <a:srcRect/>
          <a:stretch>
            <a:fillRect/>
          </a:stretch>
        </p:blipFill>
        <p:spPr bwMode="auto">
          <a:xfrm>
            <a:off x="757238" y="1227138"/>
            <a:ext cx="3887787" cy="3138487"/>
          </a:xfrm>
          <a:prstGeom prst="rect">
            <a:avLst/>
          </a:prstGeom>
          <a:noFill/>
          <a:ln w="9525">
            <a:noFill/>
            <a:miter lim="800000"/>
            <a:headEnd/>
            <a:tailEnd/>
          </a:ln>
        </p:spPr>
      </p:pic>
      <p:pic>
        <p:nvPicPr>
          <p:cNvPr id="74756" name="Picture 5" descr="qplus"/>
          <p:cNvPicPr>
            <a:picLocks noChangeAspect="1" noChangeArrowheads="1"/>
          </p:cNvPicPr>
          <p:nvPr/>
        </p:nvPicPr>
        <p:blipFill>
          <a:blip r:embed="rId4"/>
          <a:srcRect/>
          <a:stretch>
            <a:fillRect/>
          </a:stretch>
        </p:blipFill>
        <p:spPr bwMode="auto">
          <a:xfrm>
            <a:off x="4859338" y="1223963"/>
            <a:ext cx="3311525" cy="2378075"/>
          </a:xfrm>
          <a:prstGeom prst="rect">
            <a:avLst/>
          </a:prstGeom>
          <a:noFill/>
          <a:ln w="9525">
            <a:noFill/>
            <a:miter lim="800000"/>
            <a:headEnd/>
            <a:tailEnd/>
          </a:ln>
        </p:spPr>
      </p:pic>
      <p:sp>
        <p:nvSpPr>
          <p:cNvPr id="74757" name="Rectangle 6"/>
          <p:cNvSpPr>
            <a:spLocks noChangeArrowheads="1"/>
          </p:cNvSpPr>
          <p:nvPr/>
        </p:nvSpPr>
        <p:spPr bwMode="auto">
          <a:xfrm>
            <a:off x="5164138" y="3725863"/>
            <a:ext cx="2509837" cy="350837"/>
          </a:xfrm>
          <a:prstGeom prst="rect">
            <a:avLst/>
          </a:prstGeom>
          <a:noFill/>
          <a:ln w="9525">
            <a:noFill/>
            <a:miter lim="800000"/>
            <a:headEnd/>
            <a:tailEnd/>
          </a:ln>
        </p:spPr>
        <p:txBody>
          <a:bodyPr wrap="none" lIns="0" tIns="0" anchor="ctr">
            <a:spAutoFit/>
          </a:bodyPr>
          <a:lstStyle/>
          <a:p>
            <a:r>
              <a:rPr lang="en-US" altLang="zh-CN"/>
              <a:t>f</a:t>
            </a:r>
            <a:r>
              <a:rPr lang="en-US" altLang="zh-CN" baseline="-25000"/>
              <a:t>0</a:t>
            </a:r>
            <a:r>
              <a:rPr lang="en-US" altLang="zh-CN"/>
              <a:t> = 32768 Hz = 2</a:t>
            </a:r>
            <a:r>
              <a:rPr lang="en-US" altLang="zh-CN" baseline="30000"/>
              <a:t>15</a:t>
            </a:r>
            <a:r>
              <a:rPr lang="en-US" altLang="zh-CN"/>
              <a:t> Hz </a:t>
            </a:r>
          </a:p>
        </p:txBody>
      </p:sp>
      <p:pic>
        <p:nvPicPr>
          <p:cNvPr id="74758" name="Picture 7" descr="eq-delta-f"/>
          <p:cNvPicPr>
            <a:picLocks noChangeAspect="1" noChangeArrowheads="1"/>
          </p:cNvPicPr>
          <p:nvPr/>
        </p:nvPicPr>
        <p:blipFill>
          <a:blip r:embed="rId5"/>
          <a:srcRect/>
          <a:stretch>
            <a:fillRect/>
          </a:stretch>
        </p:blipFill>
        <p:spPr bwMode="auto">
          <a:xfrm>
            <a:off x="6875463" y="4867275"/>
            <a:ext cx="1657350" cy="1225550"/>
          </a:xfrm>
          <a:prstGeom prst="rect">
            <a:avLst/>
          </a:prstGeom>
          <a:noFill/>
          <a:ln w="9525">
            <a:noFill/>
            <a:miter lim="800000"/>
            <a:headEnd/>
            <a:tailEnd/>
          </a:ln>
        </p:spPr>
      </p:pic>
      <p:pic>
        <p:nvPicPr>
          <p:cNvPr id="74759" name="Picture 8" descr="1150288cover1-250_tcm18-114163"/>
          <p:cNvPicPr>
            <a:picLocks noChangeAspect="1" noChangeArrowheads="1"/>
          </p:cNvPicPr>
          <p:nvPr/>
        </p:nvPicPr>
        <p:blipFill>
          <a:blip r:embed="rId6"/>
          <a:srcRect/>
          <a:stretch>
            <a:fillRect/>
          </a:stretch>
        </p:blipFill>
        <p:spPr bwMode="auto">
          <a:xfrm>
            <a:off x="4284663" y="4508500"/>
            <a:ext cx="2381250" cy="1790700"/>
          </a:xfrm>
          <a:prstGeom prst="rect">
            <a:avLst/>
          </a:prstGeom>
          <a:noFill/>
          <a:ln w="9525">
            <a:noFill/>
            <a:miter lim="800000"/>
            <a:headEnd/>
            <a:tailEnd/>
          </a:ln>
        </p:spPr>
      </p:pic>
      <p:pic>
        <p:nvPicPr>
          <p:cNvPr id="74760" name="Picture 9" descr="2190-4286-3-18-graphical-abstract"/>
          <p:cNvPicPr>
            <a:picLocks noChangeAspect="1" noChangeArrowheads="1"/>
          </p:cNvPicPr>
          <p:nvPr/>
        </p:nvPicPr>
        <p:blipFill>
          <a:blip r:embed="rId7"/>
          <a:srcRect/>
          <a:stretch>
            <a:fillRect/>
          </a:stretch>
        </p:blipFill>
        <p:spPr bwMode="auto">
          <a:xfrm>
            <a:off x="1403350" y="4437063"/>
            <a:ext cx="2663825" cy="2198687"/>
          </a:xfrm>
          <a:prstGeom prst="rect">
            <a:avLst/>
          </a:prstGeom>
          <a:noFill/>
          <a:ln w="9525">
            <a:noFill/>
            <a:miter lim="800000"/>
            <a:headEnd/>
            <a:tailEnd/>
          </a:ln>
        </p:spPr>
      </p:pic>
      <p:sp>
        <p:nvSpPr>
          <p:cNvPr id="74761" name="Oval 10"/>
          <p:cNvSpPr>
            <a:spLocks noChangeArrowheads="1"/>
          </p:cNvSpPr>
          <p:nvPr/>
        </p:nvSpPr>
        <p:spPr bwMode="auto">
          <a:xfrm>
            <a:off x="2411413" y="5445125"/>
            <a:ext cx="360362" cy="360363"/>
          </a:xfrm>
          <a:prstGeom prst="ellipse">
            <a:avLst/>
          </a:prstGeom>
          <a:noFill/>
          <a:ln w="25400">
            <a:solidFill>
              <a:schemeClr val="bg1"/>
            </a:solidFill>
            <a:prstDash val="sysDot"/>
            <a:round/>
            <a:headEnd/>
            <a:tailEnd/>
          </a:ln>
        </p:spPr>
        <p:txBody>
          <a:bodyPr wrap="none" anchor="ctr"/>
          <a:lstStyle/>
          <a:p>
            <a:endParaRPr lang="zh-CN" altLang="en-US"/>
          </a:p>
        </p:txBody>
      </p:sp>
      <p:sp>
        <p:nvSpPr>
          <p:cNvPr id="74762" name="Rectangle 11"/>
          <p:cNvSpPr>
            <a:spLocks noChangeArrowheads="1"/>
          </p:cNvSpPr>
          <p:nvPr/>
        </p:nvSpPr>
        <p:spPr bwMode="auto">
          <a:xfrm>
            <a:off x="3924300" y="6461125"/>
            <a:ext cx="5230813" cy="396875"/>
          </a:xfrm>
          <a:prstGeom prst="rect">
            <a:avLst/>
          </a:prstGeom>
          <a:noFill/>
          <a:ln w="9525">
            <a:noFill/>
            <a:miter lim="800000"/>
            <a:headEnd/>
            <a:tailEnd/>
          </a:ln>
        </p:spPr>
        <p:txBody>
          <a:bodyPr wrap="none">
            <a:spAutoFit/>
          </a:bodyPr>
          <a:lstStyle/>
          <a:p>
            <a:r>
              <a:rPr lang="en-US" altLang="en-US"/>
              <a:t>Franz J. Giessibl</a:t>
            </a:r>
            <a:r>
              <a:rPr lang="en-US" altLang="zh-CN"/>
              <a:t>, </a:t>
            </a:r>
            <a:r>
              <a:rPr lang="en-US" altLang="zh-CN" i="1"/>
              <a:t>Rev. Mod. Phys</a:t>
            </a:r>
            <a:r>
              <a:rPr lang="en-US" altLang="zh-CN"/>
              <a:t>. </a:t>
            </a:r>
            <a:r>
              <a:rPr lang="en-US" altLang="zh-CN" b="1"/>
              <a:t>75</a:t>
            </a:r>
            <a:r>
              <a:rPr lang="en-US" altLang="zh-CN"/>
              <a:t>, 949 (2003)</a:t>
            </a:r>
            <a:endParaRPr lang="zh-CN" altLang="en-US"/>
          </a:p>
        </p:txBody>
      </p:sp>
      <p:sp>
        <p:nvSpPr>
          <p:cNvPr id="74763" name="Line 12"/>
          <p:cNvSpPr>
            <a:spLocks noChangeShapeType="1"/>
          </p:cNvSpPr>
          <p:nvPr/>
        </p:nvSpPr>
        <p:spPr bwMode="auto">
          <a:xfrm flipV="1">
            <a:off x="2627313" y="4508500"/>
            <a:ext cx="1657350" cy="936625"/>
          </a:xfrm>
          <a:prstGeom prst="line">
            <a:avLst/>
          </a:prstGeom>
          <a:noFill/>
          <a:ln w="9525">
            <a:solidFill>
              <a:schemeClr val="tx1"/>
            </a:solidFill>
            <a:round/>
            <a:headEnd/>
            <a:tailEnd/>
          </a:ln>
        </p:spPr>
        <p:txBody>
          <a:bodyPr wrap="none" anchor="ctr"/>
          <a:lstStyle/>
          <a:p>
            <a:endParaRPr lang="zh-CN" altLang="en-US"/>
          </a:p>
        </p:txBody>
      </p:sp>
      <p:sp>
        <p:nvSpPr>
          <p:cNvPr id="74764" name="Line 13"/>
          <p:cNvSpPr>
            <a:spLocks noChangeShapeType="1"/>
          </p:cNvSpPr>
          <p:nvPr/>
        </p:nvSpPr>
        <p:spPr bwMode="auto">
          <a:xfrm>
            <a:off x="2555875" y="5805488"/>
            <a:ext cx="1728788" cy="503237"/>
          </a:xfrm>
          <a:prstGeom prst="line">
            <a:avLst/>
          </a:prstGeom>
          <a:noFill/>
          <a:ln w="9525">
            <a:solidFill>
              <a:schemeClr val="tx1"/>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57200" y="274638"/>
            <a:ext cx="8229600" cy="777875"/>
          </a:xfrm>
          <a:prstGeom prst="rect">
            <a:avLst/>
          </a:prstGeom>
          <a:noFill/>
          <a:ln>
            <a:miter lim="800000"/>
            <a:headEnd/>
            <a:tailEnd/>
          </a:ln>
        </p:spPr>
        <p:txBody>
          <a:bodyPr/>
          <a:lstStyle/>
          <a:p>
            <a:pPr eaLnBrk="1" hangingPunct="1"/>
            <a:r>
              <a:rPr lang="zh-CN" altLang="en-US" smtClean="0"/>
              <a:t>分子内部的化学键</a:t>
            </a:r>
          </a:p>
        </p:txBody>
      </p:sp>
      <p:pic>
        <p:nvPicPr>
          <p:cNvPr id="75779" name="Picture 4"/>
          <p:cNvPicPr>
            <a:picLocks noChangeAspect="1" noChangeArrowheads="1"/>
          </p:cNvPicPr>
          <p:nvPr/>
        </p:nvPicPr>
        <p:blipFill>
          <a:blip r:embed="rId2"/>
          <a:srcRect/>
          <a:stretch>
            <a:fillRect/>
          </a:stretch>
        </p:blipFill>
        <p:spPr bwMode="auto">
          <a:xfrm>
            <a:off x="323850" y="1412875"/>
            <a:ext cx="8459788" cy="4403725"/>
          </a:xfrm>
          <a:prstGeom prst="rect">
            <a:avLst/>
          </a:prstGeom>
          <a:noFill/>
          <a:ln w="9525">
            <a:noFill/>
            <a:miter lim="800000"/>
            <a:headEnd/>
            <a:tailEnd/>
          </a:ln>
        </p:spPr>
      </p:pic>
      <p:sp>
        <p:nvSpPr>
          <p:cNvPr id="75780" name="Text Box 5"/>
          <p:cNvSpPr txBox="1">
            <a:spLocks noChangeArrowheads="1"/>
          </p:cNvSpPr>
          <p:nvPr/>
        </p:nvSpPr>
        <p:spPr bwMode="auto">
          <a:xfrm>
            <a:off x="4859338" y="6237288"/>
            <a:ext cx="4048125" cy="396875"/>
          </a:xfrm>
          <a:prstGeom prst="rect">
            <a:avLst/>
          </a:prstGeom>
          <a:noFill/>
          <a:ln w="9525">
            <a:noFill/>
            <a:miter lim="800000"/>
            <a:headEnd/>
            <a:tailEnd/>
          </a:ln>
        </p:spPr>
        <p:txBody>
          <a:bodyPr wrap="none">
            <a:spAutoFit/>
          </a:bodyPr>
          <a:lstStyle/>
          <a:p>
            <a:r>
              <a:rPr lang="en-US" altLang="zh-CN"/>
              <a:t>L. Gross, </a:t>
            </a:r>
            <a:r>
              <a:rPr lang="en-US" altLang="zh-CN" i="1"/>
              <a:t>Nature Chem</a:t>
            </a:r>
            <a:r>
              <a:rPr lang="en-US" altLang="zh-CN"/>
              <a:t>. </a:t>
            </a:r>
            <a:r>
              <a:rPr lang="en-US" altLang="zh-CN" b="1"/>
              <a:t>3</a:t>
            </a:r>
            <a:r>
              <a:rPr lang="en-US" altLang="zh-CN"/>
              <a:t>, 273 (2011)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468313" y="3357563"/>
            <a:ext cx="8229600" cy="1143000"/>
          </a:xfrm>
          <a:prstGeom prst="rect">
            <a:avLst/>
          </a:prstGeom>
          <a:noFill/>
          <a:ln>
            <a:miter lim="800000"/>
            <a:headEnd/>
            <a:tailEnd/>
          </a:ln>
        </p:spPr>
        <p:txBody>
          <a:bodyPr/>
          <a:lstStyle/>
          <a:p>
            <a:pPr eaLnBrk="1" hangingPunct="1"/>
            <a:r>
              <a:rPr lang="en-US" altLang="zh-CN" smtClean="0">
                <a:solidFill>
                  <a:srgbClr val="FF3300"/>
                </a:solidFill>
              </a:rPr>
              <a:t>Surface is NOT Superficial</a:t>
            </a:r>
          </a:p>
        </p:txBody>
      </p:sp>
      <p:sp>
        <p:nvSpPr>
          <p:cNvPr id="16387" name="Rectangle 4"/>
          <p:cNvSpPr>
            <a:spLocks noChangeArrowheads="1"/>
          </p:cNvSpPr>
          <p:nvPr/>
        </p:nvSpPr>
        <p:spPr bwMode="auto">
          <a:xfrm>
            <a:off x="395288" y="2205038"/>
            <a:ext cx="8229600" cy="1143000"/>
          </a:xfrm>
          <a:prstGeom prst="rect">
            <a:avLst/>
          </a:prstGeom>
          <a:noFill/>
          <a:ln w="9525">
            <a:noFill/>
            <a:miter lim="800000"/>
            <a:headEnd/>
            <a:tailEnd/>
          </a:ln>
        </p:spPr>
        <p:txBody>
          <a:bodyPr/>
          <a:lstStyle/>
          <a:p>
            <a:r>
              <a:rPr lang="zh-CN" altLang="en-US" sz="4400">
                <a:solidFill>
                  <a:schemeClr val="tx2"/>
                </a:solidFill>
                <a:ea typeface="黑体" pitchFamily="49" charset="-122"/>
              </a:rPr>
              <a:t>表面物理并不“表面”</a:t>
            </a:r>
          </a:p>
        </p:txBody>
      </p:sp>
      <p:sp>
        <p:nvSpPr>
          <p:cNvPr id="16388" name="Text Box 6"/>
          <p:cNvSpPr txBox="1">
            <a:spLocks noChangeArrowheads="1"/>
          </p:cNvSpPr>
          <p:nvPr/>
        </p:nvSpPr>
        <p:spPr bwMode="auto">
          <a:xfrm>
            <a:off x="1619250" y="4797425"/>
            <a:ext cx="5873750" cy="579438"/>
          </a:xfrm>
          <a:prstGeom prst="rect">
            <a:avLst/>
          </a:prstGeom>
          <a:noFill/>
          <a:ln w="9525">
            <a:noFill/>
            <a:miter lim="800000"/>
            <a:headEnd/>
            <a:tailEnd/>
          </a:ln>
        </p:spPr>
        <p:txBody>
          <a:bodyPr wrap="none">
            <a:spAutoFit/>
          </a:bodyPr>
          <a:lstStyle/>
          <a:p>
            <a:r>
              <a:rPr lang="zh-CN" altLang="en-US" sz="3200">
                <a:solidFill>
                  <a:schemeClr val="accent2"/>
                </a:solidFill>
                <a:ea typeface="黑体" pitchFamily="49" charset="-122"/>
              </a:rPr>
              <a:t>表面物理是一个全新的研究领域</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Figure4"/>
          <p:cNvPicPr>
            <a:picLocks noChangeAspect="1" noChangeArrowheads="1"/>
          </p:cNvPicPr>
          <p:nvPr/>
        </p:nvPicPr>
        <p:blipFill>
          <a:blip r:embed="rId2"/>
          <a:srcRect/>
          <a:stretch>
            <a:fillRect/>
          </a:stretch>
        </p:blipFill>
        <p:spPr bwMode="auto">
          <a:xfrm>
            <a:off x="457200" y="1071563"/>
            <a:ext cx="8229600" cy="4330700"/>
          </a:xfrm>
          <a:prstGeom prst="rect">
            <a:avLst/>
          </a:prstGeom>
          <a:noFill/>
          <a:ln w="9525">
            <a:noFill/>
            <a:miter lim="800000"/>
            <a:headEnd/>
            <a:tailEnd/>
          </a:ln>
        </p:spPr>
      </p:pic>
      <p:sp>
        <p:nvSpPr>
          <p:cNvPr id="10" name="Rectangle 2"/>
          <p:cNvSpPr txBox="1">
            <a:spLocks noChangeArrowheads="1"/>
          </p:cNvSpPr>
          <p:nvPr/>
        </p:nvSpPr>
        <p:spPr>
          <a:xfrm>
            <a:off x="457200" y="277813"/>
            <a:ext cx="8229600" cy="788987"/>
          </a:xfrm>
          <a:prstGeom prst="rect">
            <a:avLst/>
          </a:prstGeom>
        </p:spPr>
        <p:txBody>
          <a:bodyPr/>
          <a:lstStyle/>
          <a:p>
            <a:pPr>
              <a:defRPr/>
            </a:pPr>
            <a:r>
              <a:rPr lang="en-US" altLang="zh-CN" sz="3400" kern="0" dirty="0">
                <a:solidFill>
                  <a:schemeClr val="tx2"/>
                </a:solidFill>
                <a:latin typeface="+mj-lt"/>
                <a:ea typeface="黑体" pitchFamily="49" charset="-122"/>
                <a:cs typeface="+mj-cs"/>
              </a:rPr>
              <a:t> Imaging of water tetramer</a:t>
            </a:r>
            <a:endParaRPr kumimoji="0" lang="en-US" altLang="zh-CN" sz="3400" kern="0" dirty="0">
              <a:solidFill>
                <a:schemeClr val="tx2"/>
              </a:solidFill>
              <a:latin typeface="+mj-lt"/>
              <a:ea typeface="黑体" pitchFamily="49" charset="-122"/>
              <a:cs typeface="+mj-cs"/>
            </a:endParaRPr>
          </a:p>
        </p:txBody>
      </p:sp>
      <p:sp>
        <p:nvSpPr>
          <p:cNvPr id="6" name="TextBox 5"/>
          <p:cNvSpPr txBox="1"/>
          <p:nvPr/>
        </p:nvSpPr>
        <p:spPr>
          <a:xfrm>
            <a:off x="2941638" y="5572125"/>
            <a:ext cx="1249362"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dirty="0"/>
              <a:t>H-bonding</a:t>
            </a:r>
          </a:p>
          <a:p>
            <a:pPr>
              <a:defRPr/>
            </a:pPr>
            <a:r>
              <a:rPr lang="en-US" altLang="zh-CN" dirty="0"/>
              <a:t>skeleton</a:t>
            </a:r>
          </a:p>
        </p:txBody>
      </p:sp>
      <p:sp>
        <p:nvSpPr>
          <p:cNvPr id="7" name="TextBox 6"/>
          <p:cNvSpPr txBox="1"/>
          <p:nvPr/>
        </p:nvSpPr>
        <p:spPr>
          <a:xfrm>
            <a:off x="4953000" y="5572125"/>
            <a:ext cx="1249363"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dirty="0"/>
              <a:t>H-bonding</a:t>
            </a:r>
          </a:p>
          <a:p>
            <a:pPr>
              <a:defRPr/>
            </a:pPr>
            <a:r>
              <a:rPr lang="en-US" altLang="zh-CN" dirty="0" err="1"/>
              <a:t>chirality</a:t>
            </a:r>
            <a:endParaRPr lang="en-US" altLang="zh-CN" dirty="0"/>
          </a:p>
        </p:txBody>
      </p:sp>
      <p:sp>
        <p:nvSpPr>
          <p:cNvPr id="8" name="TextBox 7"/>
          <p:cNvSpPr txBox="1"/>
          <p:nvPr/>
        </p:nvSpPr>
        <p:spPr>
          <a:xfrm>
            <a:off x="4393116" y="5648340"/>
            <a:ext cx="407484"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en-US" altLang="zh-CN"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zh-CN" alt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6807" name="Rectangle 47"/>
          <p:cNvSpPr>
            <a:spLocks noChangeArrowheads="1"/>
          </p:cNvSpPr>
          <p:nvPr/>
        </p:nvSpPr>
        <p:spPr bwMode="auto">
          <a:xfrm>
            <a:off x="2819400" y="6334125"/>
            <a:ext cx="3333750" cy="338138"/>
          </a:xfrm>
          <a:prstGeom prst="rect">
            <a:avLst/>
          </a:prstGeom>
          <a:noFill/>
          <a:ln w="9525">
            <a:noFill/>
            <a:miter lim="800000"/>
            <a:headEnd/>
            <a:tailEnd/>
          </a:ln>
        </p:spPr>
        <p:txBody>
          <a:bodyPr wrap="none">
            <a:spAutoFit/>
          </a:bodyPr>
          <a:lstStyle/>
          <a:p>
            <a:r>
              <a:rPr lang="en-US" altLang="zh-CN" sz="1600"/>
              <a:t>Guo </a:t>
            </a:r>
            <a:r>
              <a:rPr lang="en-US" altLang="zh-CN" sz="1600" i="1"/>
              <a:t>et al.</a:t>
            </a:r>
            <a:r>
              <a:rPr lang="en-US" altLang="zh-CN" sz="1600"/>
              <a:t> </a:t>
            </a:r>
            <a:r>
              <a:rPr lang="en-US" altLang="zh-CN" sz="1600" b="1" i="1"/>
              <a:t>Nat. Mater.</a:t>
            </a:r>
            <a:r>
              <a:rPr lang="en-US" altLang="zh-CN" sz="1600"/>
              <a:t> 13, 184 (2014)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K:\Createc AFMSTM-data\201411AFM NaCl\double tetramer\2.jpg"/>
          <p:cNvPicPr>
            <a:picLocks noChangeAspect="1" noChangeArrowheads="1"/>
          </p:cNvPicPr>
          <p:nvPr/>
        </p:nvPicPr>
        <p:blipFill>
          <a:blip r:embed="rId3"/>
          <a:srcRect/>
          <a:stretch>
            <a:fillRect/>
          </a:stretch>
        </p:blipFill>
        <p:spPr bwMode="auto">
          <a:xfrm>
            <a:off x="4427538" y="1951038"/>
            <a:ext cx="1914525" cy="2520950"/>
          </a:xfrm>
          <a:prstGeom prst="rect">
            <a:avLst/>
          </a:prstGeom>
          <a:noFill/>
          <a:ln w="9525">
            <a:noFill/>
            <a:miter lim="800000"/>
            <a:headEnd/>
            <a:tailEnd/>
          </a:ln>
        </p:spPr>
      </p:pic>
      <p:pic>
        <p:nvPicPr>
          <p:cNvPr id="77827" name="Picture 7" descr="K:\Createc AFMSTM-data\201411AFM NaCl\double tetramer\1.jpg"/>
          <p:cNvPicPr>
            <a:picLocks noChangeAspect="1" noChangeArrowheads="1"/>
          </p:cNvPicPr>
          <p:nvPr/>
        </p:nvPicPr>
        <p:blipFill>
          <a:blip r:embed="rId4"/>
          <a:srcRect/>
          <a:stretch>
            <a:fillRect/>
          </a:stretch>
        </p:blipFill>
        <p:spPr bwMode="auto">
          <a:xfrm>
            <a:off x="6516688" y="1951038"/>
            <a:ext cx="2017712" cy="2520950"/>
          </a:xfrm>
          <a:prstGeom prst="rect">
            <a:avLst/>
          </a:prstGeom>
          <a:noFill/>
          <a:ln w="9525">
            <a:noFill/>
            <a:miter lim="800000"/>
            <a:headEnd/>
            <a:tailEnd/>
          </a:ln>
        </p:spPr>
      </p:pic>
      <p:pic>
        <p:nvPicPr>
          <p:cNvPr id="77828" name="Picture 8" descr="K:\Createc AFMSTM-data\201411AFM NaCl\double tetramer\double tetramer~stm image.jpg"/>
          <p:cNvPicPr>
            <a:picLocks noChangeAspect="1" noChangeArrowheads="1"/>
          </p:cNvPicPr>
          <p:nvPr/>
        </p:nvPicPr>
        <p:blipFill>
          <a:blip r:embed="rId5"/>
          <a:srcRect/>
          <a:stretch>
            <a:fillRect/>
          </a:stretch>
        </p:blipFill>
        <p:spPr bwMode="auto">
          <a:xfrm>
            <a:off x="684213" y="1951038"/>
            <a:ext cx="3551237" cy="2520950"/>
          </a:xfrm>
          <a:prstGeom prst="rect">
            <a:avLst/>
          </a:prstGeom>
          <a:noFill/>
          <a:ln w="9525">
            <a:noFill/>
            <a:miter lim="800000"/>
            <a:headEnd/>
            <a:tailEnd/>
          </a:ln>
        </p:spPr>
      </p:pic>
      <p:sp>
        <p:nvSpPr>
          <p:cNvPr id="77829" name="Text Box 14"/>
          <p:cNvSpPr txBox="1">
            <a:spLocks noChangeArrowheads="1"/>
          </p:cNvSpPr>
          <p:nvPr/>
        </p:nvSpPr>
        <p:spPr bwMode="auto">
          <a:xfrm>
            <a:off x="2771775" y="1447800"/>
            <a:ext cx="1250950" cy="366713"/>
          </a:xfrm>
          <a:prstGeom prst="rect">
            <a:avLst/>
          </a:prstGeom>
          <a:noFill/>
          <a:ln w="9525">
            <a:noFill/>
            <a:miter lim="800000"/>
            <a:headEnd/>
            <a:tailEnd/>
          </a:ln>
        </p:spPr>
        <p:txBody>
          <a:bodyPr wrap="none">
            <a:spAutoFit/>
          </a:bodyPr>
          <a:lstStyle/>
          <a:p>
            <a:r>
              <a:rPr lang="en-US" altLang="zh-CN"/>
              <a:t>Schematic</a:t>
            </a:r>
          </a:p>
        </p:txBody>
      </p:sp>
      <p:sp>
        <p:nvSpPr>
          <p:cNvPr id="77830" name="Text Box 13"/>
          <p:cNvSpPr txBox="1">
            <a:spLocks noChangeArrowheads="1"/>
          </p:cNvSpPr>
          <p:nvPr/>
        </p:nvSpPr>
        <p:spPr bwMode="auto">
          <a:xfrm>
            <a:off x="915988" y="1430338"/>
            <a:ext cx="1352550" cy="366712"/>
          </a:xfrm>
          <a:prstGeom prst="rect">
            <a:avLst/>
          </a:prstGeom>
          <a:noFill/>
          <a:ln w="9525">
            <a:noFill/>
            <a:miter lim="800000"/>
            <a:headEnd/>
            <a:tailEnd/>
          </a:ln>
        </p:spPr>
        <p:txBody>
          <a:bodyPr wrap="none">
            <a:spAutoFit/>
          </a:bodyPr>
          <a:lstStyle/>
          <a:p>
            <a:r>
              <a:rPr lang="en-US" altLang="zh-CN"/>
              <a:t>STM image</a:t>
            </a:r>
          </a:p>
        </p:txBody>
      </p:sp>
      <p:sp>
        <p:nvSpPr>
          <p:cNvPr id="77831" name="Text Box 13"/>
          <p:cNvSpPr txBox="1">
            <a:spLocks noChangeArrowheads="1"/>
          </p:cNvSpPr>
          <p:nvPr/>
        </p:nvSpPr>
        <p:spPr bwMode="auto">
          <a:xfrm>
            <a:off x="4687888" y="1401763"/>
            <a:ext cx="1244600" cy="369887"/>
          </a:xfrm>
          <a:prstGeom prst="rect">
            <a:avLst/>
          </a:prstGeom>
          <a:noFill/>
          <a:ln w="9525">
            <a:noFill/>
            <a:miter lim="800000"/>
            <a:headEnd/>
            <a:tailEnd/>
          </a:ln>
        </p:spPr>
        <p:txBody>
          <a:bodyPr wrap="none">
            <a:spAutoFit/>
          </a:bodyPr>
          <a:lstStyle/>
          <a:p>
            <a:r>
              <a:rPr lang="en-US" altLang="zh-CN"/>
              <a:t>AFM image</a:t>
            </a:r>
          </a:p>
        </p:txBody>
      </p:sp>
      <p:sp>
        <p:nvSpPr>
          <p:cNvPr id="77832" name="Text Box 13"/>
          <p:cNvSpPr txBox="1">
            <a:spLocks noChangeArrowheads="1"/>
          </p:cNvSpPr>
          <p:nvPr/>
        </p:nvSpPr>
        <p:spPr bwMode="auto">
          <a:xfrm>
            <a:off x="6858000" y="1392238"/>
            <a:ext cx="1244600" cy="369887"/>
          </a:xfrm>
          <a:prstGeom prst="rect">
            <a:avLst/>
          </a:prstGeom>
          <a:noFill/>
          <a:ln w="9525">
            <a:noFill/>
            <a:miter lim="800000"/>
            <a:headEnd/>
            <a:tailEnd/>
          </a:ln>
        </p:spPr>
        <p:txBody>
          <a:bodyPr wrap="none">
            <a:spAutoFit/>
          </a:bodyPr>
          <a:lstStyle/>
          <a:p>
            <a:r>
              <a:rPr lang="en-US" altLang="zh-CN"/>
              <a:t>AFM image</a:t>
            </a:r>
          </a:p>
        </p:txBody>
      </p:sp>
      <p:sp>
        <p:nvSpPr>
          <p:cNvPr id="13" name="Text Box 4"/>
          <p:cNvSpPr txBox="1">
            <a:spLocks noChangeArrowheads="1"/>
          </p:cNvSpPr>
          <p:nvPr/>
        </p:nvSpPr>
        <p:spPr bwMode="auto">
          <a:xfrm>
            <a:off x="1630975" y="5467290"/>
            <a:ext cx="628409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Detailed topology of H-bond configuration is imaged.</a:t>
            </a:r>
            <a:endParaRPr lang="zh-CN" altLang="en-US" dirty="0">
              <a:solidFill>
                <a:schemeClr val="tx1"/>
              </a:solidFill>
              <a:ea typeface="黑体" pitchFamily="49" charset="-122"/>
            </a:endParaRPr>
          </a:p>
        </p:txBody>
      </p:sp>
      <p:sp>
        <p:nvSpPr>
          <p:cNvPr id="77836" name="Text Box 16"/>
          <p:cNvSpPr txBox="1">
            <a:spLocks noChangeArrowheads="1"/>
          </p:cNvSpPr>
          <p:nvPr/>
        </p:nvSpPr>
        <p:spPr bwMode="auto">
          <a:xfrm>
            <a:off x="4343400" y="4484688"/>
            <a:ext cx="2376488" cy="587375"/>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amplitude:150pm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tip height:-150pm</a:t>
            </a:r>
          </a:p>
        </p:txBody>
      </p:sp>
      <p:sp>
        <p:nvSpPr>
          <p:cNvPr id="77837" name="Text Box 16"/>
          <p:cNvSpPr txBox="1">
            <a:spLocks noChangeArrowheads="1"/>
          </p:cNvSpPr>
          <p:nvPr/>
        </p:nvSpPr>
        <p:spPr bwMode="auto">
          <a:xfrm>
            <a:off x="6324600" y="4462463"/>
            <a:ext cx="2447925" cy="587375"/>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amplitude:150pm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tip height:-180pm</a:t>
            </a:r>
          </a:p>
        </p:txBody>
      </p:sp>
      <p:sp>
        <p:nvSpPr>
          <p:cNvPr id="77838" name="Rectangle 8"/>
          <p:cNvSpPr>
            <a:spLocks noChangeArrowheads="1"/>
          </p:cNvSpPr>
          <p:nvPr/>
        </p:nvSpPr>
        <p:spPr bwMode="auto">
          <a:xfrm>
            <a:off x="5029200" y="5988050"/>
            <a:ext cx="3613150" cy="336550"/>
          </a:xfrm>
          <a:prstGeom prst="rect">
            <a:avLst/>
          </a:prstGeom>
          <a:noFill/>
          <a:ln w="9525">
            <a:noFill/>
            <a:miter lim="800000"/>
            <a:headEnd/>
            <a:tailEnd/>
          </a:ln>
        </p:spPr>
        <p:txBody>
          <a:bodyPr wrap="none">
            <a:spAutoFit/>
          </a:bodyPr>
          <a:lstStyle/>
          <a:p>
            <a:r>
              <a:rPr lang="en-US" altLang="zh-CN" sz="1600"/>
              <a:t>Chen </a:t>
            </a:r>
            <a:r>
              <a:rPr lang="en-US" altLang="zh-CN" sz="1600" i="1"/>
              <a:t>et al.</a:t>
            </a:r>
            <a:r>
              <a:rPr lang="en-US" altLang="zh-CN" sz="1600"/>
              <a:t> </a:t>
            </a:r>
            <a:r>
              <a:rPr lang="en-US" altLang="zh-CN" sz="1600" b="1" i="1"/>
              <a:t>Nat. Commun.</a:t>
            </a:r>
            <a:r>
              <a:rPr lang="en-US" altLang="zh-CN" sz="1600"/>
              <a:t> 5, 4056 (2014)</a:t>
            </a:r>
          </a:p>
        </p:txBody>
      </p:sp>
      <p:sp>
        <p:nvSpPr>
          <p:cNvPr id="21" name="Rectangle 2"/>
          <p:cNvSpPr txBox="1">
            <a:spLocks noChangeArrowheads="1"/>
          </p:cNvSpPr>
          <p:nvPr/>
        </p:nvSpPr>
        <p:spPr>
          <a:xfrm>
            <a:off x="571500" y="430213"/>
            <a:ext cx="8229600" cy="788987"/>
          </a:xfrm>
          <a:prstGeom prst="rect">
            <a:avLst/>
          </a:prstGeom>
        </p:spPr>
        <p:txBody>
          <a:bodyPr/>
          <a:lstStyle/>
          <a:p>
            <a:pPr>
              <a:defRPr/>
            </a:pPr>
            <a:r>
              <a:rPr lang="en-US" altLang="zh-CN" sz="3400" kern="0" dirty="0">
                <a:solidFill>
                  <a:schemeClr val="tx2"/>
                </a:solidFill>
                <a:latin typeface="+mj-lt"/>
                <a:ea typeface="黑体" pitchFamily="49" charset="-122"/>
                <a:cs typeface="+mj-cs"/>
              </a:rPr>
              <a:t> Imaging of water clusters</a:t>
            </a:r>
            <a:endParaRPr kumimoji="0" lang="en-US" altLang="zh-CN" sz="3400" kern="0" dirty="0">
              <a:solidFill>
                <a:schemeClr val="tx2"/>
              </a:solidFill>
              <a:latin typeface="+mj-lt"/>
              <a:ea typeface="黑体" pitchFamily="49"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a:t>
            </a:r>
            <a:r>
              <a:rPr lang="zh-CN" altLang="en-US" sz="2200" dirty="0" smtClean="0">
                <a:solidFill>
                  <a:schemeClr val="bg2">
                    <a:lumMod val="60000"/>
                    <a:lumOff val="40000"/>
                  </a:schemeClr>
                </a:solidFill>
              </a:rPr>
              <a:t>、单分子、小量子</a:t>
            </a:r>
            <a:r>
              <a:rPr lang="zh-CN" altLang="en-US" sz="2200" dirty="0" smtClean="0">
                <a:solidFill>
                  <a:schemeClr val="bg2">
                    <a:lumMod val="60000"/>
                    <a:lumOff val="40000"/>
                  </a:schemeClr>
                </a:solidFill>
              </a:rPr>
              <a:t>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a:t>
            </a:r>
            <a:r>
              <a:rPr lang="zh-CN" altLang="en-US" sz="2200" dirty="0" smtClean="0">
                <a:solidFill>
                  <a:schemeClr val="bg1">
                    <a:lumMod val="75000"/>
                  </a:schemeClr>
                </a:solidFill>
              </a:rPr>
              <a:t>二维材料</a:t>
            </a:r>
            <a:r>
              <a:rPr lang="zh-CN" altLang="en-US" sz="2200" dirty="0" smtClean="0">
                <a:solidFill>
                  <a:schemeClr val="bg1">
                    <a:lumMod val="75000"/>
                  </a:schemeClr>
                </a:solidFill>
              </a:rPr>
              <a:t>、低维强关联</a:t>
            </a:r>
            <a:r>
              <a:rPr lang="zh-CN" altLang="en-US" sz="2200" dirty="0" smtClean="0">
                <a:solidFill>
                  <a:schemeClr val="bg1">
                    <a:lumMod val="75000"/>
                  </a:schemeClr>
                </a:solidFill>
              </a:rPr>
              <a:t>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理论手段的发展</a:t>
            </a:r>
          </a:p>
          <a:p>
            <a:pPr lvl="1" eaLnBrk="1" hangingPunct="1">
              <a:lnSpc>
                <a:spcPct val="80000"/>
              </a:lnSpc>
            </a:pPr>
            <a:r>
              <a:rPr lang="zh-CN" altLang="en-US" sz="2200" dirty="0" smtClean="0">
                <a:solidFill>
                  <a:schemeClr val="accent2">
                    <a:lumMod val="75000"/>
                  </a:schemeClr>
                </a:solidFill>
              </a:rPr>
              <a:t>第一性原理计算</a:t>
            </a:r>
            <a:r>
              <a:rPr lang="zh-CN" altLang="en-US" sz="2200" dirty="0" smtClean="0">
                <a:solidFill>
                  <a:schemeClr val="accent2">
                    <a:lumMod val="75000"/>
                  </a:schemeClr>
                </a:solidFill>
              </a:rPr>
              <a:t>和分子动力学</a:t>
            </a:r>
            <a:r>
              <a:rPr lang="zh-CN" altLang="en-US" sz="2200" dirty="0" smtClean="0">
                <a:solidFill>
                  <a:schemeClr val="accent2">
                    <a:lumMod val="75000"/>
                  </a:schemeClr>
                </a:solidFill>
              </a:rPr>
              <a:t>模拟：强关联、激发态、弱相互作用、</a:t>
            </a:r>
            <a:r>
              <a:rPr lang="zh-CN" altLang="en-US" sz="2200" dirty="0" smtClean="0">
                <a:solidFill>
                  <a:schemeClr val="accent2">
                    <a:lumMod val="75000"/>
                  </a:schemeClr>
                </a:solidFill>
              </a:rPr>
              <a:t>原子核量子效应</a:t>
            </a:r>
            <a:r>
              <a:rPr lang="zh-CN" altLang="en-US" sz="2200" dirty="0" smtClean="0">
                <a:solidFill>
                  <a:schemeClr val="accent2">
                    <a:lumMod val="75000"/>
                  </a:schemeClr>
                </a:solidFill>
              </a:rPr>
              <a:t>、大</a:t>
            </a:r>
            <a:r>
              <a:rPr lang="zh-CN" altLang="en-US" sz="2200" dirty="0" smtClean="0">
                <a:solidFill>
                  <a:schemeClr val="accent2">
                    <a:lumMod val="75000"/>
                  </a:schemeClr>
                </a:solidFill>
              </a:rPr>
              <a:t>体系、大时间尺度</a:t>
            </a:r>
            <a:endParaRPr lang="zh-CN" altLang="en-US" sz="2200" dirty="0" smtClean="0">
              <a:solidFill>
                <a:schemeClr val="accent2">
                  <a:lumMod val="75000"/>
                </a:schemeClr>
              </a:solidFill>
            </a:endParaRP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a:t>
            </a:r>
            <a:r>
              <a:rPr lang="zh-CN" altLang="en-US" sz="2200" dirty="0" smtClean="0">
                <a:solidFill>
                  <a:schemeClr val="bg1">
                    <a:lumMod val="75000"/>
                  </a:schemeClr>
                </a:solidFill>
              </a:rPr>
              <a:t>、表面自组装、太阳能电池</a:t>
            </a:r>
            <a:r>
              <a:rPr lang="zh-CN" altLang="en-US" sz="2200" dirty="0" smtClean="0">
                <a:solidFill>
                  <a:schemeClr val="bg1">
                    <a:lumMod val="75000"/>
                  </a:schemeClr>
                </a:solidFill>
              </a:rPr>
              <a:t>、产氢和储氢、生命体系</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srcRect/>
          <a:stretch>
            <a:fillRect/>
          </a:stretch>
        </p:blipFill>
        <p:spPr bwMode="auto">
          <a:xfrm>
            <a:off x="679450" y="3513138"/>
            <a:ext cx="6269038" cy="881062"/>
          </a:xfrm>
          <a:prstGeom prst="rect">
            <a:avLst/>
          </a:prstGeom>
          <a:noFill/>
          <a:ln w="9525">
            <a:noFill/>
            <a:miter lim="800000"/>
            <a:headEnd/>
            <a:tailEnd/>
          </a:ln>
        </p:spPr>
      </p:pic>
      <p:sp>
        <p:nvSpPr>
          <p:cNvPr id="9219" name="Line 1"/>
          <p:cNvSpPr>
            <a:spLocks noChangeShapeType="1"/>
          </p:cNvSpPr>
          <p:nvPr/>
        </p:nvSpPr>
        <p:spPr bwMode="auto">
          <a:xfrm>
            <a:off x="604838" y="1279525"/>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220" name="Rectangle 2"/>
          <p:cNvSpPr>
            <a:spLocks noGrp="1" noChangeArrowheads="1"/>
          </p:cNvSpPr>
          <p:nvPr>
            <p:ph type="title"/>
          </p:nvPr>
        </p:nvSpPr>
        <p:spPr/>
        <p:txBody>
          <a:bodyPr rIns="18755"/>
          <a:lstStyle/>
          <a:p>
            <a:pPr marL="17463" eaLnBrk="1" hangingPunct="1">
              <a:lnSpc>
                <a:spcPct val="150000"/>
              </a:lnSpc>
            </a:pPr>
            <a:r>
              <a:rPr lang="en-US" altLang="ja-JP" sz="3000" b="1" smtClean="0">
                <a:latin typeface="黑体" pitchFamily="49" charset="-122"/>
                <a:ea typeface="黑体" pitchFamily="49" charset="-122"/>
                <a:sym typeface="Times New Roman" pitchFamily="18" charset="0"/>
              </a:rPr>
              <a:t>1.1</a:t>
            </a:r>
            <a:r>
              <a:rPr lang="ja-JP" altLang="en-US" sz="3000" b="1" smtClean="0">
                <a:latin typeface="黑体" pitchFamily="49" charset="-122"/>
                <a:ea typeface="黑体" pitchFamily="49" charset="-122"/>
                <a:sym typeface="Times New Roman" pitchFamily="18" charset="0"/>
              </a:rPr>
              <a:t>、</a:t>
            </a:r>
            <a:r>
              <a:rPr lang="zh-CN" altLang="en-US" sz="3000" b="1" smtClean="0">
                <a:latin typeface="黑体" pitchFamily="49" charset="-122"/>
                <a:ea typeface="黑体" pitchFamily="49" charset="-122"/>
                <a:sym typeface="Times New Roman" pitchFamily="18" charset="0"/>
              </a:rPr>
              <a:t>研究背景</a:t>
            </a:r>
            <a:endParaRPr lang="en-US" sz="3000" b="1" smtClean="0">
              <a:latin typeface="黑体" pitchFamily="49" charset="-122"/>
              <a:ea typeface="黑体" pitchFamily="49" charset="-122"/>
              <a:sym typeface="Times New Roman" pitchFamily="18" charset="0"/>
            </a:endParaRPr>
          </a:p>
        </p:txBody>
      </p:sp>
      <p:sp>
        <p:nvSpPr>
          <p:cNvPr id="1034" name="Rectangle 3"/>
          <p:cNvSpPr>
            <a:spLocks/>
          </p:cNvSpPr>
          <p:nvPr/>
        </p:nvSpPr>
        <p:spPr bwMode="auto">
          <a:xfrm>
            <a:off x="611188" y="4508500"/>
            <a:ext cx="8029575" cy="1206500"/>
          </a:xfrm>
          <a:prstGeom prst="rect">
            <a:avLst/>
          </a:prstGeom>
          <a:noFill/>
          <a:ln w="12700">
            <a:noFill/>
            <a:miter lim="800000"/>
            <a:headEnd/>
            <a:tailEnd/>
          </a:ln>
        </p:spPr>
        <p:txBody>
          <a:bodyPr lIns="0" tIns="0" rIns="18755" bIns="0"/>
          <a:lstStyle/>
          <a:p>
            <a:pPr marL="17463" algn="l">
              <a:spcBef>
                <a:spcPts val="0"/>
              </a:spcBef>
              <a:buSzPct val="125000"/>
              <a:defRPr/>
            </a:pPr>
            <a:r>
              <a:rPr lang="zh-CN" altLang="en-US" sz="2600" dirty="0">
                <a:solidFill>
                  <a:srgbClr val="000099"/>
                </a:solidFill>
                <a:latin typeface="黑体" pitchFamily="49" charset="-122"/>
                <a:ea typeface="黑体" pitchFamily="49" charset="-122"/>
                <a:cs typeface="Times" charset="0"/>
                <a:sym typeface="Times New Roman" pitchFamily="18" charset="0"/>
              </a:rPr>
              <a:t>问题：</a:t>
            </a:r>
            <a:endParaRPr lang="en-US" altLang="zh-CN" sz="2600" dirty="0">
              <a:solidFill>
                <a:srgbClr val="000099"/>
              </a:solidFill>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忽略原子核本身的量子效应</a:t>
            </a:r>
            <a:endParaRPr lang="en-US" altLang="zh-CN" sz="2400" dirty="0">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忽略原子核的量子化对电子态的影响（非绝热效应）</a:t>
            </a: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3000" dirty="0">
              <a:latin typeface="黑体" pitchFamily="49" charset="-122"/>
              <a:ea typeface="黑体" pitchFamily="49" charset="-122"/>
              <a:sym typeface="Times New Roman" pitchFamily="18" charset="0"/>
            </a:endParaRPr>
          </a:p>
        </p:txBody>
      </p:sp>
      <p:sp>
        <p:nvSpPr>
          <p:cNvPr id="9222" name="Rectangle 3"/>
          <p:cNvSpPr>
            <a:spLocks/>
          </p:cNvSpPr>
          <p:nvPr/>
        </p:nvSpPr>
        <p:spPr bwMode="auto">
          <a:xfrm>
            <a:off x="541338" y="5938838"/>
            <a:ext cx="8207375" cy="585787"/>
          </a:xfrm>
          <a:prstGeom prst="rect">
            <a:avLst/>
          </a:prstGeom>
          <a:noFill/>
          <a:ln w="12700">
            <a:noFill/>
            <a:miter lim="800000"/>
            <a:headEnd/>
            <a:tailEnd/>
          </a:ln>
        </p:spPr>
        <p:txBody>
          <a:bodyPr lIns="0" tIns="0" rIns="18755" bIns="0"/>
          <a:lstStyle/>
          <a:p>
            <a:pPr algn="l"/>
            <a:r>
              <a:rPr lang="zh-CN" altLang="en-US" sz="2600" dirty="0">
                <a:solidFill>
                  <a:srgbClr val="C00000"/>
                </a:solidFill>
                <a:latin typeface="黑体" pitchFamily="49" charset="-122"/>
                <a:ea typeface="黑体" pitchFamily="49" charset="-122"/>
                <a:cs typeface="Times" charset="0"/>
                <a:sym typeface="Times New Roman" pitchFamily="18" charset="0"/>
              </a:rPr>
              <a:t>对于轻元素体系，这种处理将会变得不准确甚至失效。</a:t>
            </a:r>
          </a:p>
        </p:txBody>
      </p:sp>
      <p:sp>
        <p:nvSpPr>
          <p:cNvPr id="9223" name="灯片编号占位符 12"/>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78448FEB-F95B-4E14-9ED0-E84341C9A4DB}" type="slidenum">
              <a:rPr lang="zh-CN" altLang="en-US" smtClean="0"/>
              <a:pPr/>
              <a:t>73</a:t>
            </a:fld>
            <a:endParaRPr lang="zh-CN" altLang="en-US" smtClean="0"/>
          </a:p>
        </p:txBody>
      </p:sp>
      <p:sp>
        <p:nvSpPr>
          <p:cNvPr id="9224" name="Rectangle 3"/>
          <p:cNvSpPr>
            <a:spLocks/>
          </p:cNvSpPr>
          <p:nvPr/>
        </p:nvSpPr>
        <p:spPr bwMode="auto">
          <a:xfrm>
            <a:off x="539750" y="3000375"/>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玻恩</a:t>
            </a:r>
            <a:r>
              <a:rPr lang="en-US" altLang="zh-CN" sz="2600" dirty="0">
                <a:solidFill>
                  <a:srgbClr val="000099"/>
                </a:solidFill>
                <a:latin typeface="黑体" pitchFamily="49" charset="-122"/>
                <a:ea typeface="黑体" pitchFamily="49" charset="-122"/>
                <a:cs typeface="Times" charset="0"/>
                <a:sym typeface="Times New Roman" pitchFamily="18" charset="0"/>
              </a:rPr>
              <a:t>-</a:t>
            </a:r>
            <a:r>
              <a:rPr lang="zh-CN" altLang="en-US" sz="2600" dirty="0">
                <a:solidFill>
                  <a:srgbClr val="000099"/>
                </a:solidFill>
                <a:latin typeface="黑体" pitchFamily="49" charset="-122"/>
                <a:ea typeface="黑体" pitchFamily="49" charset="-122"/>
                <a:cs typeface="Times" charset="0"/>
                <a:sym typeface="Times New Roman" pitchFamily="18" charset="0"/>
              </a:rPr>
              <a:t>奥本海默近似（</a:t>
            </a:r>
            <a:r>
              <a:rPr lang="en-US" altLang="zh-CN" sz="2600" dirty="0">
                <a:solidFill>
                  <a:srgbClr val="000099"/>
                </a:solidFill>
                <a:latin typeface="黑体" pitchFamily="49" charset="-122"/>
                <a:ea typeface="黑体" pitchFamily="49" charset="-122"/>
                <a:cs typeface="Times" charset="0"/>
                <a:sym typeface="Times New Roman" pitchFamily="18" charset="0"/>
              </a:rPr>
              <a:t>1927</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pic>
        <p:nvPicPr>
          <p:cNvPr id="9225" name="Picture 1"/>
          <p:cNvPicPr>
            <a:picLocks noChangeAspect="1" noChangeArrowheads="1"/>
          </p:cNvPicPr>
          <p:nvPr/>
        </p:nvPicPr>
        <p:blipFill>
          <a:blip r:embed="rId4"/>
          <a:srcRect/>
          <a:stretch>
            <a:fillRect/>
          </a:stretch>
        </p:blipFill>
        <p:spPr bwMode="auto">
          <a:xfrm>
            <a:off x="604838" y="2011363"/>
            <a:ext cx="8467725" cy="774700"/>
          </a:xfrm>
          <a:prstGeom prst="rect">
            <a:avLst/>
          </a:prstGeom>
          <a:noFill/>
          <a:ln w="9525">
            <a:noFill/>
            <a:miter lim="800000"/>
            <a:headEnd/>
            <a:tailEnd/>
          </a:ln>
        </p:spPr>
      </p:pic>
      <p:sp>
        <p:nvSpPr>
          <p:cNvPr id="9226" name="Rectangle 3"/>
          <p:cNvSpPr>
            <a:spLocks/>
          </p:cNvSpPr>
          <p:nvPr/>
        </p:nvSpPr>
        <p:spPr bwMode="auto">
          <a:xfrm>
            <a:off x="539750" y="1408113"/>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薛定谔方程（</a:t>
            </a:r>
            <a:r>
              <a:rPr lang="en-US" altLang="zh-CN" sz="2600" dirty="0">
                <a:solidFill>
                  <a:srgbClr val="000099"/>
                </a:solidFill>
                <a:latin typeface="黑体" pitchFamily="49" charset="-122"/>
                <a:ea typeface="黑体" pitchFamily="49" charset="-122"/>
                <a:cs typeface="Times" charset="0"/>
                <a:sym typeface="Times New Roman" pitchFamily="18" charset="0"/>
              </a:rPr>
              <a:t>1926</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cxnSp>
        <p:nvCxnSpPr>
          <p:cNvPr id="12" name="直接连接符 11"/>
          <p:cNvCxnSpPr/>
          <p:nvPr/>
        </p:nvCxnSpPr>
        <p:spPr>
          <a:xfrm>
            <a:off x="594995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7670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224"/>
                                        </p:tgtEl>
                                        <p:attrNameLst>
                                          <p:attrName>style.visibility</p:attrName>
                                        </p:attrNameLst>
                                      </p:cBhvr>
                                      <p:to>
                                        <p:strVal val="visible"/>
                                      </p:to>
                                    </p:set>
                                    <p:animEffect transition="in" filter="blinds(horizontal)">
                                      <p:cBhvr>
                                        <p:cTn id="15" dur="500"/>
                                        <p:tgtEl>
                                          <p:spTgt spid="9224"/>
                                        </p:tgtEl>
                                      </p:cBhvr>
                                    </p:animEffect>
                                  </p:childTnLst>
                                </p:cTn>
                              </p:par>
                              <p:par>
                                <p:cTn id="16" presetID="3"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linds(horizontal)">
                                      <p:cBhvr>
                                        <p:cTn id="18" dur="500"/>
                                        <p:tgtEl>
                                          <p:spTgt spid="92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linds(horizontal)">
                                      <p:cBhvr>
                                        <p:cTn id="23" dur="500"/>
                                        <p:tgtEl>
                                          <p:spTgt spid="103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blinds(horizontal)">
                                      <p:cBhvr>
                                        <p:cTn id="2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9222" grpId="0"/>
      <p:bldP spid="92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4" name="Freeform 4"/>
          <p:cNvSpPr>
            <a:spLocks/>
          </p:cNvSpPr>
          <p:nvPr/>
        </p:nvSpPr>
        <p:spPr bwMode="auto">
          <a:xfrm>
            <a:off x="2193925" y="1371600"/>
            <a:ext cx="4892675" cy="3124200"/>
          </a:xfrm>
          <a:custGeom>
            <a:avLst/>
            <a:gdLst/>
            <a:ahLst/>
            <a:cxnLst>
              <a:cxn ang="0">
                <a:pos x="0" y="29"/>
              </a:cxn>
              <a:cxn ang="0">
                <a:pos x="206" y="1074"/>
              </a:cxn>
              <a:cxn ang="0">
                <a:pos x="480" y="1911"/>
              </a:cxn>
              <a:cxn ang="0">
                <a:pos x="822" y="2090"/>
              </a:cxn>
              <a:cxn ang="0">
                <a:pos x="1197" y="1779"/>
              </a:cxn>
              <a:cxn ang="0">
                <a:pos x="1571" y="795"/>
              </a:cxn>
              <a:cxn ang="0">
                <a:pos x="1942" y="1765"/>
              </a:cxn>
              <a:cxn ang="0">
                <a:pos x="2358" y="2086"/>
              </a:cxn>
              <a:cxn ang="0">
                <a:pos x="2704" y="1876"/>
              </a:cxn>
              <a:cxn ang="0">
                <a:pos x="2956" y="1043"/>
              </a:cxn>
              <a:cxn ang="0">
                <a:pos x="3082" y="0"/>
              </a:cxn>
            </a:cxnLst>
            <a:rect l="0" t="0" r="r" b="b"/>
            <a:pathLst>
              <a:path w="3082" h="2112">
                <a:moveTo>
                  <a:pt x="0" y="29"/>
                </a:moveTo>
                <a:cubicBezTo>
                  <a:pt x="62" y="394"/>
                  <a:pt x="126" y="761"/>
                  <a:pt x="206" y="1074"/>
                </a:cubicBezTo>
                <a:cubicBezTo>
                  <a:pt x="286" y="1388"/>
                  <a:pt x="377" y="1742"/>
                  <a:pt x="480" y="1911"/>
                </a:cubicBezTo>
                <a:cubicBezTo>
                  <a:pt x="583" y="2081"/>
                  <a:pt x="702" y="2112"/>
                  <a:pt x="822" y="2090"/>
                </a:cubicBezTo>
                <a:cubicBezTo>
                  <a:pt x="942" y="2068"/>
                  <a:pt x="1072" y="1995"/>
                  <a:pt x="1197" y="1779"/>
                </a:cubicBezTo>
                <a:cubicBezTo>
                  <a:pt x="1322" y="1563"/>
                  <a:pt x="1447" y="797"/>
                  <a:pt x="1571" y="795"/>
                </a:cubicBezTo>
                <a:cubicBezTo>
                  <a:pt x="1695" y="793"/>
                  <a:pt x="1811" y="1550"/>
                  <a:pt x="1942" y="1765"/>
                </a:cubicBezTo>
                <a:cubicBezTo>
                  <a:pt x="2073" y="1980"/>
                  <a:pt x="2231" y="2068"/>
                  <a:pt x="2358" y="2086"/>
                </a:cubicBezTo>
                <a:cubicBezTo>
                  <a:pt x="2485" y="2104"/>
                  <a:pt x="2604" y="2050"/>
                  <a:pt x="2704" y="1876"/>
                </a:cubicBezTo>
                <a:cubicBezTo>
                  <a:pt x="2804" y="1702"/>
                  <a:pt x="2893" y="1356"/>
                  <a:pt x="2956" y="1043"/>
                </a:cubicBezTo>
                <a:cubicBezTo>
                  <a:pt x="3020" y="731"/>
                  <a:pt x="3056" y="218"/>
                  <a:pt x="3082" y="0"/>
                </a:cubicBezTo>
              </a:path>
            </a:pathLst>
          </a:custGeom>
          <a:noFill/>
          <a:ln w="25400">
            <a:solidFill>
              <a:schemeClr val="tx1"/>
            </a:solidFill>
            <a:round/>
            <a:headEnd/>
            <a:tailEnd/>
          </a:ln>
          <a:effectLst/>
        </p:spPr>
        <p:txBody>
          <a:bodyPr/>
          <a:lstStyle/>
          <a:p>
            <a:endParaRPr lang="zh-CN" altLang="en-US"/>
          </a:p>
        </p:txBody>
      </p:sp>
      <p:sp>
        <p:nvSpPr>
          <p:cNvPr id="629765" name="Line 5"/>
          <p:cNvSpPr>
            <a:spLocks noChangeShapeType="1"/>
          </p:cNvSpPr>
          <p:nvPr/>
        </p:nvSpPr>
        <p:spPr bwMode="auto">
          <a:xfrm>
            <a:off x="2803525" y="3886200"/>
            <a:ext cx="1295400" cy="0"/>
          </a:xfrm>
          <a:prstGeom prst="line">
            <a:avLst/>
          </a:prstGeom>
          <a:noFill/>
          <a:ln w="38100">
            <a:solidFill>
              <a:schemeClr val="accent2"/>
            </a:solidFill>
            <a:prstDash val="sysDot"/>
            <a:round/>
            <a:headEnd/>
            <a:tailEnd/>
          </a:ln>
          <a:effectLst/>
        </p:spPr>
        <p:txBody>
          <a:bodyPr/>
          <a:lstStyle/>
          <a:p>
            <a:endParaRPr lang="zh-CN" altLang="en-US"/>
          </a:p>
        </p:txBody>
      </p:sp>
      <p:sp>
        <p:nvSpPr>
          <p:cNvPr id="629766" name="Line 6"/>
          <p:cNvSpPr>
            <a:spLocks noChangeShapeType="1"/>
          </p:cNvSpPr>
          <p:nvPr/>
        </p:nvSpPr>
        <p:spPr bwMode="auto">
          <a:xfrm flipV="1">
            <a:off x="4175125" y="3897313"/>
            <a:ext cx="1038225" cy="4762"/>
          </a:xfrm>
          <a:prstGeom prst="line">
            <a:avLst/>
          </a:prstGeom>
          <a:noFill/>
          <a:ln w="50800">
            <a:solidFill>
              <a:srgbClr val="0000FF"/>
            </a:solidFill>
            <a:round/>
            <a:headEnd type="stealth" w="lg" len="lg"/>
            <a:tailEnd type="stealth" w="lg" len="lg"/>
          </a:ln>
          <a:effectLst/>
        </p:spPr>
        <p:txBody>
          <a:bodyPr/>
          <a:lstStyle/>
          <a:p>
            <a:endParaRPr lang="zh-CN" altLang="en-US"/>
          </a:p>
        </p:txBody>
      </p:sp>
      <p:sp>
        <p:nvSpPr>
          <p:cNvPr id="629767" name="Line 7"/>
          <p:cNvSpPr>
            <a:spLocks noChangeShapeType="1"/>
          </p:cNvSpPr>
          <p:nvPr/>
        </p:nvSpPr>
        <p:spPr bwMode="auto">
          <a:xfrm>
            <a:off x="5283200" y="3886200"/>
            <a:ext cx="1265238" cy="0"/>
          </a:xfrm>
          <a:prstGeom prst="line">
            <a:avLst/>
          </a:prstGeom>
          <a:noFill/>
          <a:ln w="38100">
            <a:solidFill>
              <a:schemeClr val="accent2"/>
            </a:solidFill>
            <a:prstDash val="sysDot"/>
            <a:round/>
            <a:headEnd/>
            <a:tailEnd/>
          </a:ln>
          <a:effectLst/>
        </p:spPr>
        <p:txBody>
          <a:bodyPr/>
          <a:lstStyle/>
          <a:p>
            <a:endParaRPr lang="zh-CN" altLang="en-US"/>
          </a:p>
        </p:txBody>
      </p:sp>
      <p:sp>
        <p:nvSpPr>
          <p:cNvPr id="629768" name="Freeform 8"/>
          <p:cNvSpPr>
            <a:spLocks/>
          </p:cNvSpPr>
          <p:nvPr/>
        </p:nvSpPr>
        <p:spPr bwMode="auto">
          <a:xfrm>
            <a:off x="3717925" y="2133600"/>
            <a:ext cx="1887538" cy="669925"/>
          </a:xfrm>
          <a:custGeom>
            <a:avLst/>
            <a:gdLst/>
            <a:ahLst/>
            <a:cxnLst>
              <a:cxn ang="0">
                <a:pos x="785" y="279"/>
              </a:cxn>
              <a:cxn ang="0">
                <a:pos x="387" y="1"/>
              </a:cxn>
              <a:cxn ang="0">
                <a:pos x="0" y="270"/>
              </a:cxn>
            </a:cxnLst>
            <a:rect l="0" t="0" r="r" b="b"/>
            <a:pathLst>
              <a:path w="785" h="279">
                <a:moveTo>
                  <a:pt x="785" y="279"/>
                </a:moveTo>
                <a:cubicBezTo>
                  <a:pt x="719" y="233"/>
                  <a:pt x="518" y="2"/>
                  <a:pt x="387" y="1"/>
                </a:cubicBezTo>
                <a:cubicBezTo>
                  <a:pt x="256" y="0"/>
                  <a:pt x="81" y="214"/>
                  <a:pt x="0" y="270"/>
                </a:cubicBezTo>
              </a:path>
            </a:pathLst>
          </a:custGeom>
          <a:noFill/>
          <a:ln w="50800">
            <a:solidFill>
              <a:srgbClr val="FF0000"/>
            </a:solidFill>
            <a:round/>
            <a:headEnd type="stealth" w="lg" len="lg"/>
            <a:tailEnd type="stealth" w="lg" len="lg"/>
          </a:ln>
          <a:effectLst/>
        </p:spPr>
        <p:txBody>
          <a:bodyPr/>
          <a:lstStyle/>
          <a:p>
            <a:endParaRPr lang="zh-CN" altLang="en-US"/>
          </a:p>
        </p:txBody>
      </p:sp>
      <p:sp>
        <p:nvSpPr>
          <p:cNvPr id="629770" name="Oval 10"/>
          <p:cNvSpPr>
            <a:spLocks noChangeArrowheads="1"/>
          </p:cNvSpPr>
          <p:nvPr/>
        </p:nvSpPr>
        <p:spPr bwMode="auto">
          <a:xfrm>
            <a:off x="23637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1" name="Oval 11"/>
          <p:cNvSpPr>
            <a:spLocks noChangeArrowheads="1"/>
          </p:cNvSpPr>
          <p:nvPr/>
        </p:nvSpPr>
        <p:spPr bwMode="auto">
          <a:xfrm>
            <a:off x="38449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2" name="Oval 12"/>
          <p:cNvSpPr>
            <a:spLocks noChangeArrowheads="1"/>
          </p:cNvSpPr>
          <p:nvPr/>
        </p:nvSpPr>
        <p:spPr bwMode="auto">
          <a:xfrm>
            <a:off x="3040063" y="4900613"/>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3" name="Line 13"/>
          <p:cNvSpPr>
            <a:spLocks noChangeShapeType="1"/>
          </p:cNvSpPr>
          <p:nvPr/>
        </p:nvSpPr>
        <p:spPr bwMode="auto">
          <a:xfrm>
            <a:off x="2709863" y="5016500"/>
            <a:ext cx="346075" cy="0"/>
          </a:xfrm>
          <a:prstGeom prst="line">
            <a:avLst/>
          </a:prstGeom>
          <a:noFill/>
          <a:ln w="38100">
            <a:solidFill>
              <a:schemeClr val="tx1"/>
            </a:solidFill>
            <a:round/>
            <a:headEnd/>
            <a:tailEnd/>
          </a:ln>
          <a:effectLst/>
        </p:spPr>
        <p:txBody>
          <a:bodyPr/>
          <a:lstStyle/>
          <a:p>
            <a:endParaRPr lang="zh-CN" altLang="en-US"/>
          </a:p>
        </p:txBody>
      </p:sp>
      <p:sp>
        <p:nvSpPr>
          <p:cNvPr id="629774" name="Line 14"/>
          <p:cNvSpPr>
            <a:spLocks noChangeShapeType="1"/>
          </p:cNvSpPr>
          <p:nvPr/>
        </p:nvSpPr>
        <p:spPr bwMode="auto">
          <a:xfrm>
            <a:off x="3271838" y="5030788"/>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29776" name="Oval 16"/>
          <p:cNvSpPr>
            <a:spLocks noChangeArrowheads="1"/>
          </p:cNvSpPr>
          <p:nvPr/>
        </p:nvSpPr>
        <p:spPr bwMode="auto">
          <a:xfrm rot="10800000">
            <a:off x="67278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7" name="Oval 17"/>
          <p:cNvSpPr>
            <a:spLocks noChangeArrowheads="1"/>
          </p:cNvSpPr>
          <p:nvPr/>
        </p:nvSpPr>
        <p:spPr bwMode="auto">
          <a:xfrm rot="10800000">
            <a:off x="52466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8" name="Oval 18"/>
          <p:cNvSpPr>
            <a:spLocks noChangeArrowheads="1"/>
          </p:cNvSpPr>
          <p:nvPr/>
        </p:nvSpPr>
        <p:spPr bwMode="auto">
          <a:xfrm rot="10800000">
            <a:off x="6165850" y="4881563"/>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9" name="Line 19"/>
          <p:cNvSpPr>
            <a:spLocks noChangeShapeType="1"/>
          </p:cNvSpPr>
          <p:nvPr/>
        </p:nvSpPr>
        <p:spPr bwMode="auto">
          <a:xfrm rot="10800000">
            <a:off x="6381750" y="4997450"/>
            <a:ext cx="346075" cy="0"/>
          </a:xfrm>
          <a:prstGeom prst="line">
            <a:avLst/>
          </a:prstGeom>
          <a:noFill/>
          <a:ln w="38100">
            <a:solidFill>
              <a:schemeClr val="tx1"/>
            </a:solidFill>
            <a:round/>
            <a:headEnd/>
            <a:tailEnd/>
          </a:ln>
          <a:effectLst/>
        </p:spPr>
        <p:txBody>
          <a:bodyPr/>
          <a:lstStyle/>
          <a:p>
            <a:endParaRPr lang="zh-CN" altLang="en-US"/>
          </a:p>
        </p:txBody>
      </p:sp>
      <p:sp>
        <p:nvSpPr>
          <p:cNvPr id="629780" name="Line 20"/>
          <p:cNvSpPr>
            <a:spLocks noChangeShapeType="1"/>
          </p:cNvSpPr>
          <p:nvPr/>
        </p:nvSpPr>
        <p:spPr bwMode="auto">
          <a:xfrm rot="10800000">
            <a:off x="5573713" y="5005388"/>
            <a:ext cx="590550" cy="0"/>
          </a:xfrm>
          <a:prstGeom prst="line">
            <a:avLst/>
          </a:prstGeom>
          <a:noFill/>
          <a:ln w="38100">
            <a:solidFill>
              <a:srgbClr val="FF0000"/>
            </a:solidFill>
            <a:prstDash val="sysDot"/>
            <a:round/>
            <a:headEnd/>
            <a:tailEnd/>
          </a:ln>
          <a:effectLst/>
        </p:spPr>
        <p:txBody>
          <a:bodyPr/>
          <a:lstStyle/>
          <a:p>
            <a:endParaRPr lang="zh-CN" altLang="en-US"/>
          </a:p>
        </p:txBody>
      </p:sp>
      <p:sp>
        <p:nvSpPr>
          <p:cNvPr id="629781" name="Text Box 21"/>
          <p:cNvSpPr txBox="1">
            <a:spLocks noChangeArrowheads="1"/>
          </p:cNvSpPr>
          <p:nvPr/>
        </p:nvSpPr>
        <p:spPr bwMode="auto">
          <a:xfrm>
            <a:off x="2882900" y="5148263"/>
            <a:ext cx="438150" cy="365125"/>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2" name="Text Box 22"/>
          <p:cNvSpPr txBox="1">
            <a:spLocks noChangeArrowheads="1"/>
          </p:cNvSpPr>
          <p:nvPr/>
        </p:nvSpPr>
        <p:spPr bwMode="auto">
          <a:xfrm>
            <a:off x="2274888" y="5133975"/>
            <a:ext cx="411162"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3" name="Text Box 23"/>
          <p:cNvSpPr txBox="1">
            <a:spLocks noChangeArrowheads="1"/>
          </p:cNvSpPr>
          <p:nvPr/>
        </p:nvSpPr>
        <p:spPr bwMode="auto">
          <a:xfrm>
            <a:off x="3765550" y="5151438"/>
            <a:ext cx="412750"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4" name="Text Box 24"/>
          <p:cNvSpPr txBox="1">
            <a:spLocks noChangeArrowheads="1"/>
          </p:cNvSpPr>
          <p:nvPr/>
        </p:nvSpPr>
        <p:spPr bwMode="auto">
          <a:xfrm>
            <a:off x="6046788" y="5133975"/>
            <a:ext cx="439737" cy="368300"/>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5" name="Text Box 25"/>
          <p:cNvSpPr txBox="1">
            <a:spLocks noChangeArrowheads="1"/>
          </p:cNvSpPr>
          <p:nvPr/>
        </p:nvSpPr>
        <p:spPr bwMode="auto">
          <a:xfrm>
            <a:off x="5140325" y="5119688"/>
            <a:ext cx="412750" cy="368300"/>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6" name="Text Box 26"/>
          <p:cNvSpPr txBox="1">
            <a:spLocks noChangeArrowheads="1"/>
          </p:cNvSpPr>
          <p:nvPr/>
        </p:nvSpPr>
        <p:spPr bwMode="auto">
          <a:xfrm>
            <a:off x="6629400" y="5137150"/>
            <a:ext cx="411163"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7" name="Text Box 27"/>
          <p:cNvSpPr txBox="1">
            <a:spLocks noChangeArrowheads="1"/>
          </p:cNvSpPr>
          <p:nvPr/>
        </p:nvSpPr>
        <p:spPr bwMode="auto">
          <a:xfrm>
            <a:off x="3559175" y="1538288"/>
            <a:ext cx="2292350" cy="366712"/>
          </a:xfrm>
          <a:prstGeom prst="rect">
            <a:avLst/>
          </a:prstGeom>
          <a:noFill/>
          <a:ln w="9525">
            <a:noFill/>
            <a:miter lim="800000"/>
            <a:headEnd/>
            <a:tailEnd/>
          </a:ln>
          <a:effectLst/>
        </p:spPr>
        <p:txBody>
          <a:bodyPr wrap="none">
            <a:spAutoFit/>
          </a:bodyPr>
          <a:lstStyle/>
          <a:p>
            <a:pPr algn="ctr"/>
            <a:r>
              <a:rPr lang="en-US" altLang="zh-CN" b="0">
                <a:solidFill>
                  <a:srgbClr val="FF3300"/>
                </a:solidFill>
              </a:rPr>
              <a:t>Over-barrier hopping</a:t>
            </a:r>
          </a:p>
        </p:txBody>
      </p:sp>
      <p:sp>
        <p:nvSpPr>
          <p:cNvPr id="629795" name="Text Box 35"/>
          <p:cNvSpPr txBox="1">
            <a:spLocks noChangeArrowheads="1"/>
          </p:cNvSpPr>
          <p:nvPr/>
        </p:nvSpPr>
        <p:spPr bwMode="auto">
          <a:xfrm>
            <a:off x="396875" y="3549650"/>
            <a:ext cx="2330450" cy="641350"/>
          </a:xfrm>
          <a:prstGeom prst="rect">
            <a:avLst/>
          </a:prstGeom>
          <a:noFill/>
          <a:ln w="9525">
            <a:noFill/>
            <a:miter lim="800000"/>
            <a:headEnd/>
            <a:tailEnd/>
          </a:ln>
          <a:effectLst/>
        </p:spPr>
        <p:txBody>
          <a:bodyPr wrap="none">
            <a:spAutoFit/>
          </a:bodyPr>
          <a:lstStyle/>
          <a:p>
            <a:pPr algn="ctr"/>
            <a:r>
              <a:rPr lang="en-US" altLang="zh-CN" b="0">
                <a:solidFill>
                  <a:schemeClr val="accent2"/>
                </a:solidFill>
              </a:rPr>
              <a:t>Zero-point motion</a:t>
            </a:r>
          </a:p>
          <a:p>
            <a:pPr algn="ctr"/>
            <a:r>
              <a:rPr lang="en-US" altLang="zh-CN" b="0">
                <a:solidFill>
                  <a:schemeClr val="accent2"/>
                </a:solidFill>
              </a:rPr>
              <a:t>(quantum fluctuation)</a:t>
            </a:r>
          </a:p>
        </p:txBody>
      </p:sp>
      <p:sp>
        <p:nvSpPr>
          <p:cNvPr id="629796" name="Text Box 36"/>
          <p:cNvSpPr txBox="1">
            <a:spLocks noChangeArrowheads="1"/>
          </p:cNvSpPr>
          <p:nvPr/>
        </p:nvSpPr>
        <p:spPr bwMode="auto">
          <a:xfrm>
            <a:off x="3641725" y="4281488"/>
            <a:ext cx="2190750" cy="366712"/>
          </a:xfrm>
          <a:prstGeom prst="rect">
            <a:avLst/>
          </a:prstGeom>
          <a:noFill/>
          <a:ln w="9525">
            <a:noFill/>
            <a:miter lim="800000"/>
            <a:headEnd/>
            <a:tailEnd/>
          </a:ln>
          <a:effectLst/>
        </p:spPr>
        <p:txBody>
          <a:bodyPr wrap="none">
            <a:spAutoFit/>
          </a:bodyPr>
          <a:lstStyle/>
          <a:p>
            <a:r>
              <a:rPr lang="en-US" altLang="zh-CN" b="0">
                <a:solidFill>
                  <a:srgbClr val="0000FF"/>
                </a:solidFill>
              </a:rPr>
              <a:t>Quantum Tunneling</a:t>
            </a:r>
          </a:p>
        </p:txBody>
      </p:sp>
      <p:sp>
        <p:nvSpPr>
          <p:cNvPr id="629797" name="Oval 37"/>
          <p:cNvSpPr>
            <a:spLocks noChangeArrowheads="1"/>
          </p:cNvSpPr>
          <p:nvPr/>
        </p:nvSpPr>
        <p:spPr bwMode="auto">
          <a:xfrm>
            <a:off x="2803525" y="3767138"/>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800" name="Rectangle 40"/>
          <p:cNvSpPr>
            <a:spLocks noGrp="1" noChangeArrowheads="1"/>
          </p:cNvSpPr>
          <p:nvPr>
            <p:ph type="title"/>
          </p:nvPr>
        </p:nvSpPr>
        <p:spPr>
          <a:xfrm>
            <a:off x="457200" y="277813"/>
            <a:ext cx="8229600" cy="712787"/>
          </a:xfrm>
          <a:noFill/>
          <a:ln/>
        </p:spPr>
        <p:txBody>
          <a:bodyPr/>
          <a:lstStyle/>
          <a:p>
            <a:r>
              <a:rPr lang="en-US" altLang="zh-CN" dirty="0"/>
              <a:t>Nuclear quantum </a:t>
            </a:r>
            <a:r>
              <a:rPr lang="en-US" altLang="zh-CN" dirty="0" smtClean="0"/>
              <a:t>effects</a:t>
            </a:r>
            <a:endParaRPr lang="en-US" altLang="zh-CN" dirty="0"/>
          </a:p>
        </p:txBody>
      </p:sp>
      <p:sp>
        <p:nvSpPr>
          <p:cNvPr id="30" name="灯片编号占位符 29"/>
          <p:cNvSpPr>
            <a:spLocks noGrp="1"/>
          </p:cNvSpPr>
          <p:nvPr>
            <p:ph type="sldNum" sz="quarter" idx="10"/>
          </p:nvPr>
        </p:nvSpPr>
        <p:spPr/>
        <p:txBody>
          <a:bodyPr/>
          <a:lstStyle/>
          <a:p>
            <a:fld id="{47329A4E-1959-4B2C-B3DA-260D845A3608}" type="slidenum">
              <a:rPr lang="en-US" altLang="zh-CN" smtClean="0"/>
              <a:pPr/>
              <a:t>74</a:t>
            </a:fld>
            <a:endParaRPr lang="en-US" altLang="zh-CN"/>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blinds(horizontal)">
                                      <p:cBhvr>
                                        <p:cTn id="7" dur="500"/>
                                        <p:tgtEl>
                                          <p:spTgt spid="6297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9767"/>
                                        </p:tgtEl>
                                        <p:attrNameLst>
                                          <p:attrName>style.visibility</p:attrName>
                                        </p:attrNameLst>
                                      </p:cBhvr>
                                      <p:to>
                                        <p:strVal val="visible"/>
                                      </p:to>
                                    </p:set>
                                    <p:animEffect transition="in" filter="blinds(horizontal)">
                                      <p:cBhvr>
                                        <p:cTn id="10" dur="500"/>
                                        <p:tgtEl>
                                          <p:spTgt spid="62976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9797"/>
                                        </p:tgtEl>
                                        <p:attrNameLst>
                                          <p:attrName>style.visibility</p:attrName>
                                        </p:attrNameLst>
                                      </p:cBhvr>
                                      <p:to>
                                        <p:strVal val="visible"/>
                                      </p:to>
                                    </p:set>
                                    <p:animEffect transition="in" filter="blinds(horizontal)">
                                      <p:cBhvr>
                                        <p:cTn id="15" dur="500"/>
                                        <p:tgtEl>
                                          <p:spTgt spid="629797"/>
                                        </p:tgtEl>
                                      </p:cBhvr>
                                    </p:animEffect>
                                  </p:childTnLst>
                                </p:cTn>
                              </p:par>
                              <p:par>
                                <p:cTn id="16" presetID="20" presetClass="path" presetSubtype="0" repeatCount="indefinite" accel="50000" decel="50000" fill="hold" grpId="1" nodeType="withEffect">
                                  <p:stCondLst>
                                    <p:cond delay="0"/>
                                  </p:stCondLst>
                                  <p:endCondLst>
                                    <p:cond evt="onNext" delay="0">
                                      <p:tgtEl>
                                        <p:sldTgt/>
                                      </p:tgtEl>
                                    </p:cond>
                                  </p:endCondLst>
                                  <p:childTnLst>
                                    <p:animMotion origin="layout" path="M 0 0.00162 C 0 0.00023 0.01424 -0.00069 0.03177 -0.00069 L 0.10556 -0.00069 C 0.12309 -0.00069 0.1375 0.00023 0.1375 0.00162 L 0.1375 0.0074 C 0.1375 0.00879 0.12309 0.01018 0.10556 0.01018 L 0.03177 0.01018 C 0.01424 0.01018 0 0.00879 0 0.0074 Z " pathEditMode="relative" rAng="0" ptsTypes="fFfFfFff">
                                      <p:cBhvr>
                                        <p:cTn id="17" dur="2000" fill="hold"/>
                                        <p:tgtEl>
                                          <p:spTgt spid="629797"/>
                                        </p:tgtEl>
                                        <p:attrNameLst>
                                          <p:attrName>ppt_x</p:attrName>
                                          <p:attrName>ppt_y</p:attrName>
                                        </p:attrNameLst>
                                      </p:cBhvr>
                                      <p:rCtr x="69" y="3"/>
                                    </p:animMotion>
                                  </p:childTnLst>
                                </p:cTn>
                              </p:par>
                              <p:par>
                                <p:cTn id="18" presetID="3" presetClass="entr" presetSubtype="10" fill="hold" grpId="0" nodeType="withEffect">
                                  <p:stCondLst>
                                    <p:cond delay="0"/>
                                  </p:stCondLst>
                                  <p:childTnLst>
                                    <p:set>
                                      <p:cBhvr>
                                        <p:cTn id="19" dur="1" fill="hold">
                                          <p:stCondLst>
                                            <p:cond delay="0"/>
                                          </p:stCondLst>
                                        </p:cTn>
                                        <p:tgtEl>
                                          <p:spTgt spid="629795"/>
                                        </p:tgtEl>
                                        <p:attrNameLst>
                                          <p:attrName>style.visibility</p:attrName>
                                        </p:attrNameLst>
                                      </p:cBhvr>
                                      <p:to>
                                        <p:strVal val="visible"/>
                                      </p:to>
                                    </p:set>
                                    <p:animEffect transition="in" filter="blinds(horizontal)">
                                      <p:cBhvr>
                                        <p:cTn id="20" dur="500"/>
                                        <p:tgtEl>
                                          <p:spTgt spid="62979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9768"/>
                                        </p:tgtEl>
                                        <p:attrNameLst>
                                          <p:attrName>style.visibility</p:attrName>
                                        </p:attrNameLst>
                                      </p:cBhvr>
                                      <p:to>
                                        <p:strVal val="visible"/>
                                      </p:to>
                                    </p:set>
                                    <p:animEffect transition="in" filter="blinds(horizontal)">
                                      <p:cBhvr>
                                        <p:cTn id="25" dur="500"/>
                                        <p:tgtEl>
                                          <p:spTgt spid="62976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29787"/>
                                        </p:tgtEl>
                                        <p:attrNameLst>
                                          <p:attrName>style.visibility</p:attrName>
                                        </p:attrNameLst>
                                      </p:cBhvr>
                                      <p:to>
                                        <p:strVal val="visible"/>
                                      </p:to>
                                    </p:set>
                                    <p:animEffect transition="in" filter="blinds(horizontal)">
                                      <p:cBhvr>
                                        <p:cTn id="28" dur="500"/>
                                        <p:tgtEl>
                                          <p:spTgt spid="629787"/>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2" nodeType="clickEffect">
                                  <p:stCondLst>
                                    <p:cond delay="0"/>
                                  </p:stCondLst>
                                  <p:childTnLst>
                                    <p:animMotion origin="layout" path="M 2.77778E-6 0.00092 L 0.3309 0.00092 " pathEditMode="relative" rAng="0" ptsTypes="AA">
                                      <p:cBhvr>
                                        <p:cTn id="32" dur="2000" fill="hold"/>
                                        <p:tgtEl>
                                          <p:spTgt spid="629797"/>
                                        </p:tgtEl>
                                        <p:attrNameLst>
                                          <p:attrName>ppt_x</p:attrName>
                                          <p:attrName>ppt_y</p:attrName>
                                        </p:attrNameLst>
                                      </p:cBhvr>
                                      <p:rCtr x="165" y="0"/>
                                    </p:animMotion>
                                  </p:childTnLst>
                                </p:cTn>
                              </p:par>
                              <p:par>
                                <p:cTn id="33" presetID="22" presetClass="entr" presetSubtype="8" fill="hold" grpId="0" nodeType="withEffect">
                                  <p:stCondLst>
                                    <p:cond delay="0"/>
                                  </p:stCondLst>
                                  <p:childTnLst>
                                    <p:set>
                                      <p:cBhvr>
                                        <p:cTn id="34" dur="1" fill="hold">
                                          <p:stCondLst>
                                            <p:cond delay="0"/>
                                          </p:stCondLst>
                                        </p:cTn>
                                        <p:tgtEl>
                                          <p:spTgt spid="629766"/>
                                        </p:tgtEl>
                                        <p:attrNameLst>
                                          <p:attrName>style.visibility</p:attrName>
                                        </p:attrNameLst>
                                      </p:cBhvr>
                                      <p:to>
                                        <p:strVal val="visible"/>
                                      </p:to>
                                    </p:set>
                                    <p:animEffect transition="in" filter="wipe(left)">
                                      <p:cBhvr>
                                        <p:cTn id="35" dur="1000"/>
                                        <p:tgtEl>
                                          <p:spTgt spid="62976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9796"/>
                                        </p:tgtEl>
                                        <p:attrNameLst>
                                          <p:attrName>style.visibility</p:attrName>
                                        </p:attrNameLst>
                                      </p:cBhvr>
                                      <p:to>
                                        <p:strVal val="visible"/>
                                      </p:to>
                                    </p:set>
                                    <p:animEffect transition="in" filter="wipe(left)">
                                      <p:cBhvr>
                                        <p:cTn id="38" dur="1000"/>
                                        <p:tgtEl>
                                          <p:spTgt spid="6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5" grpId="0" animBg="1"/>
      <p:bldP spid="629766" grpId="0" animBg="1"/>
      <p:bldP spid="629767" grpId="0" animBg="1"/>
      <p:bldP spid="629768" grpId="0" animBg="1"/>
      <p:bldP spid="629787" grpId="0"/>
      <p:bldP spid="629795" grpId="0"/>
      <p:bldP spid="629796" grpId="0"/>
      <p:bldP spid="629797" grpId="0" animBg="1"/>
      <p:bldP spid="629797" grpId="1" animBg="1"/>
      <p:bldP spid="629797" grpId="2"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457200" y="277813"/>
            <a:ext cx="8229600" cy="712787"/>
          </a:xfrm>
        </p:spPr>
        <p:txBody>
          <a:bodyPr/>
          <a:lstStyle/>
          <a:p>
            <a:r>
              <a:rPr lang="en-US" altLang="zh-CN" sz="4000" dirty="0"/>
              <a:t>Nuclear quantum </a:t>
            </a:r>
            <a:r>
              <a:rPr lang="en-US" altLang="zh-CN" sz="4000" dirty="0" smtClean="0"/>
              <a:t>effects</a:t>
            </a:r>
            <a:endParaRPr lang="en-US" altLang="zh-CN" sz="4000" dirty="0"/>
          </a:p>
        </p:txBody>
      </p:sp>
      <p:sp>
        <p:nvSpPr>
          <p:cNvPr id="670723" name="Freeform 3"/>
          <p:cNvSpPr>
            <a:spLocks/>
          </p:cNvSpPr>
          <p:nvPr/>
        </p:nvSpPr>
        <p:spPr bwMode="auto">
          <a:xfrm>
            <a:off x="2727325" y="1493837"/>
            <a:ext cx="3825875" cy="3109913"/>
          </a:xfrm>
          <a:custGeom>
            <a:avLst/>
            <a:gdLst/>
            <a:ahLst/>
            <a:cxnLst>
              <a:cxn ang="0">
                <a:pos x="0" y="27"/>
              </a:cxn>
              <a:cxn ang="0">
                <a:pos x="161" y="1001"/>
              </a:cxn>
              <a:cxn ang="0">
                <a:pos x="375" y="1781"/>
              </a:cxn>
              <a:cxn ang="0">
                <a:pos x="643" y="1948"/>
              </a:cxn>
              <a:cxn ang="0">
                <a:pos x="965" y="1717"/>
              </a:cxn>
              <a:cxn ang="0">
                <a:pos x="1200" y="1615"/>
              </a:cxn>
              <a:cxn ang="0">
                <a:pos x="1461" y="1717"/>
              </a:cxn>
              <a:cxn ang="0">
                <a:pos x="1844" y="1944"/>
              </a:cxn>
              <a:cxn ang="0">
                <a:pos x="2114" y="1748"/>
              </a:cxn>
              <a:cxn ang="0">
                <a:pos x="2311" y="972"/>
              </a:cxn>
              <a:cxn ang="0">
                <a:pos x="2410" y="0"/>
              </a:cxn>
            </a:cxnLst>
            <a:rect l="0" t="0" r="r" b="b"/>
            <a:pathLst>
              <a:path w="2410" h="1959">
                <a:moveTo>
                  <a:pt x="0" y="27"/>
                </a:moveTo>
                <a:cubicBezTo>
                  <a:pt x="48" y="367"/>
                  <a:pt x="99" y="709"/>
                  <a:pt x="161" y="1001"/>
                </a:cubicBezTo>
                <a:cubicBezTo>
                  <a:pt x="224" y="1293"/>
                  <a:pt x="295" y="1623"/>
                  <a:pt x="375" y="1781"/>
                </a:cubicBezTo>
                <a:cubicBezTo>
                  <a:pt x="456" y="1939"/>
                  <a:pt x="545" y="1959"/>
                  <a:pt x="643" y="1948"/>
                </a:cubicBezTo>
                <a:cubicBezTo>
                  <a:pt x="741" y="1937"/>
                  <a:pt x="872" y="1772"/>
                  <a:pt x="965" y="1717"/>
                </a:cubicBezTo>
                <a:cubicBezTo>
                  <a:pt x="1058" y="1662"/>
                  <a:pt x="1117" y="1615"/>
                  <a:pt x="1200" y="1615"/>
                </a:cubicBezTo>
                <a:cubicBezTo>
                  <a:pt x="1283" y="1615"/>
                  <a:pt x="1354" y="1662"/>
                  <a:pt x="1461" y="1717"/>
                </a:cubicBezTo>
                <a:cubicBezTo>
                  <a:pt x="1568" y="1772"/>
                  <a:pt x="1735" y="1939"/>
                  <a:pt x="1844" y="1944"/>
                </a:cubicBezTo>
                <a:cubicBezTo>
                  <a:pt x="1953" y="1949"/>
                  <a:pt x="2036" y="1910"/>
                  <a:pt x="2114" y="1748"/>
                </a:cubicBezTo>
                <a:cubicBezTo>
                  <a:pt x="2193" y="1586"/>
                  <a:pt x="2262" y="1264"/>
                  <a:pt x="2311" y="972"/>
                </a:cubicBezTo>
                <a:cubicBezTo>
                  <a:pt x="2362" y="681"/>
                  <a:pt x="2390" y="203"/>
                  <a:pt x="2410" y="0"/>
                </a:cubicBezTo>
              </a:path>
            </a:pathLst>
          </a:custGeom>
          <a:noFill/>
          <a:ln w="25400">
            <a:solidFill>
              <a:schemeClr val="tx1"/>
            </a:solidFill>
            <a:round/>
            <a:headEnd/>
            <a:tailEnd/>
          </a:ln>
          <a:effectLst/>
        </p:spPr>
        <p:txBody>
          <a:bodyPr/>
          <a:lstStyle/>
          <a:p>
            <a:endParaRPr lang="zh-CN" altLang="en-US"/>
          </a:p>
        </p:txBody>
      </p:sp>
      <p:sp>
        <p:nvSpPr>
          <p:cNvPr id="670724" name="Line 4"/>
          <p:cNvSpPr>
            <a:spLocks noChangeShapeType="1"/>
          </p:cNvSpPr>
          <p:nvPr/>
        </p:nvSpPr>
        <p:spPr bwMode="auto">
          <a:xfrm>
            <a:off x="3200400" y="4008437"/>
            <a:ext cx="2971800" cy="0"/>
          </a:xfrm>
          <a:prstGeom prst="line">
            <a:avLst/>
          </a:prstGeom>
          <a:noFill/>
          <a:ln w="38100">
            <a:solidFill>
              <a:schemeClr val="accent2"/>
            </a:solidFill>
            <a:prstDash val="sysDot"/>
            <a:round/>
            <a:headEnd/>
            <a:tailEnd/>
          </a:ln>
          <a:effectLst/>
        </p:spPr>
        <p:txBody>
          <a:bodyPr/>
          <a:lstStyle/>
          <a:p>
            <a:endParaRPr lang="zh-CN" altLang="en-US"/>
          </a:p>
        </p:txBody>
      </p:sp>
      <p:sp>
        <p:nvSpPr>
          <p:cNvPr id="670727" name="Oval 7"/>
          <p:cNvSpPr>
            <a:spLocks noChangeArrowheads="1"/>
          </p:cNvSpPr>
          <p:nvPr/>
        </p:nvSpPr>
        <p:spPr bwMode="auto">
          <a:xfrm>
            <a:off x="5227638"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30" name="Line 10"/>
          <p:cNvSpPr>
            <a:spLocks noChangeShapeType="1"/>
          </p:cNvSpPr>
          <p:nvPr/>
        </p:nvSpPr>
        <p:spPr bwMode="auto">
          <a:xfrm>
            <a:off x="4654550" y="5153025"/>
            <a:ext cx="592138" cy="0"/>
          </a:xfrm>
          <a:prstGeom prst="line">
            <a:avLst/>
          </a:prstGeom>
          <a:noFill/>
          <a:ln w="38100">
            <a:solidFill>
              <a:srgbClr val="FF0000"/>
            </a:solidFill>
            <a:prstDash val="sysDot"/>
            <a:round/>
            <a:headEnd/>
            <a:tailEnd/>
          </a:ln>
          <a:effectLst/>
        </p:spPr>
        <p:txBody>
          <a:bodyPr/>
          <a:lstStyle/>
          <a:p>
            <a:endParaRPr lang="zh-CN" altLang="en-US"/>
          </a:p>
        </p:txBody>
      </p:sp>
      <p:sp>
        <p:nvSpPr>
          <p:cNvPr id="670736" name="Text Box 16"/>
          <p:cNvSpPr txBox="1">
            <a:spLocks noChangeArrowheads="1"/>
          </p:cNvSpPr>
          <p:nvPr/>
        </p:nvSpPr>
        <p:spPr bwMode="auto">
          <a:xfrm>
            <a:off x="4503738" y="5270500"/>
            <a:ext cx="438150" cy="365125"/>
          </a:xfrm>
          <a:prstGeom prst="rect">
            <a:avLst/>
          </a:prstGeom>
          <a:noFill/>
          <a:ln w="9525">
            <a:noFill/>
            <a:miter lim="800000"/>
            <a:headEnd/>
            <a:tailEnd/>
          </a:ln>
          <a:effectLst/>
        </p:spPr>
        <p:txBody>
          <a:bodyPr wrap="none">
            <a:spAutoFit/>
          </a:bodyPr>
          <a:lstStyle/>
          <a:p>
            <a:r>
              <a:rPr lang="en-US" altLang="zh-CN"/>
              <a:t>H</a:t>
            </a:r>
            <a:r>
              <a:rPr lang="en-US" altLang="zh-CN" baseline="30000"/>
              <a:t>+</a:t>
            </a:r>
          </a:p>
        </p:txBody>
      </p:sp>
      <p:sp>
        <p:nvSpPr>
          <p:cNvPr id="670737" name="Text Box 17"/>
          <p:cNvSpPr txBox="1">
            <a:spLocks noChangeArrowheads="1"/>
          </p:cNvSpPr>
          <p:nvPr/>
        </p:nvSpPr>
        <p:spPr bwMode="auto">
          <a:xfrm>
            <a:off x="3657600" y="5256212"/>
            <a:ext cx="411163"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38" name="Text Box 18"/>
          <p:cNvSpPr txBox="1">
            <a:spLocks noChangeArrowheads="1"/>
          </p:cNvSpPr>
          <p:nvPr/>
        </p:nvSpPr>
        <p:spPr bwMode="auto">
          <a:xfrm>
            <a:off x="5148263" y="5273675"/>
            <a:ext cx="412750"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42" name="Text Box 22"/>
          <p:cNvSpPr txBox="1">
            <a:spLocks noChangeArrowheads="1"/>
          </p:cNvSpPr>
          <p:nvPr/>
        </p:nvSpPr>
        <p:spPr bwMode="auto">
          <a:xfrm>
            <a:off x="3517900" y="3108325"/>
            <a:ext cx="2305050" cy="366712"/>
          </a:xfrm>
          <a:prstGeom prst="rect">
            <a:avLst/>
          </a:prstGeom>
          <a:noFill/>
          <a:ln w="9525">
            <a:noFill/>
            <a:miter lim="800000"/>
            <a:headEnd/>
            <a:tailEnd/>
          </a:ln>
          <a:effectLst/>
        </p:spPr>
        <p:txBody>
          <a:bodyPr wrap="none">
            <a:spAutoFit/>
          </a:bodyPr>
          <a:lstStyle/>
          <a:p>
            <a:pPr algn="ctr"/>
            <a:r>
              <a:rPr lang="en-US" altLang="zh-CN" dirty="0">
                <a:solidFill>
                  <a:schemeClr val="accent2"/>
                </a:solidFill>
              </a:rPr>
              <a:t>Proton delocalization</a:t>
            </a:r>
          </a:p>
        </p:txBody>
      </p:sp>
      <p:sp>
        <p:nvSpPr>
          <p:cNvPr id="670743" name="Oval 23"/>
          <p:cNvSpPr>
            <a:spLocks noChangeArrowheads="1"/>
          </p:cNvSpPr>
          <p:nvPr/>
        </p:nvSpPr>
        <p:spPr bwMode="auto">
          <a:xfrm>
            <a:off x="3548063" y="3889375"/>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44" name="Line 24"/>
          <p:cNvSpPr>
            <a:spLocks noChangeShapeType="1"/>
          </p:cNvSpPr>
          <p:nvPr/>
        </p:nvSpPr>
        <p:spPr bwMode="auto">
          <a:xfrm>
            <a:off x="4005263" y="5151437"/>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70728" name="Oval 8"/>
          <p:cNvSpPr>
            <a:spLocks noChangeArrowheads="1"/>
          </p:cNvSpPr>
          <p:nvPr/>
        </p:nvSpPr>
        <p:spPr bwMode="auto">
          <a:xfrm>
            <a:off x="4545013" y="5022850"/>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26" name="Oval 6"/>
          <p:cNvSpPr>
            <a:spLocks noChangeArrowheads="1"/>
          </p:cNvSpPr>
          <p:nvPr/>
        </p:nvSpPr>
        <p:spPr bwMode="auto">
          <a:xfrm>
            <a:off x="3746500"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6" name="灯片编号占位符 15"/>
          <p:cNvSpPr>
            <a:spLocks noGrp="1"/>
          </p:cNvSpPr>
          <p:nvPr>
            <p:ph type="sldNum" sz="quarter" idx="10"/>
          </p:nvPr>
        </p:nvSpPr>
        <p:spPr/>
        <p:txBody>
          <a:bodyPr/>
          <a:lstStyle/>
          <a:p>
            <a:fld id="{47329A4E-1959-4B2C-B3DA-260D845A3608}" type="slidenum">
              <a:rPr lang="en-US" altLang="zh-CN" smtClean="0"/>
              <a:pPr/>
              <a:t>75</a:t>
            </a:fld>
            <a:endParaRPr lang="en-US" altLang="zh-CN"/>
          </a:p>
        </p:txBody>
      </p:sp>
      <p:sp>
        <p:nvSpPr>
          <p:cNvPr id="22" name="TextBox 21"/>
          <p:cNvSpPr txBox="1"/>
          <p:nvPr/>
        </p:nvSpPr>
        <p:spPr>
          <a:xfrm>
            <a:off x="3059192" y="5791200"/>
            <a:ext cx="3570208" cy="369332"/>
          </a:xfrm>
          <a:prstGeom prst="rect">
            <a:avLst/>
          </a:prstGeom>
          <a:noFill/>
        </p:spPr>
        <p:txBody>
          <a:bodyPr wrap="none" rtlCol="0">
            <a:spAutoFit/>
          </a:bodyPr>
          <a:lstStyle/>
          <a:p>
            <a:r>
              <a:rPr lang="en-US" altLang="zh-CN" dirty="0" smtClean="0"/>
              <a:t>Quantum H-bond </a:t>
            </a:r>
            <a:r>
              <a:rPr lang="en-US" altLang="zh-CN" dirty="0" err="1" smtClean="0"/>
              <a:t>symmetrization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0743"/>
                                        </p:tgtEl>
                                        <p:attrNameLst>
                                          <p:attrName>style.visibility</p:attrName>
                                        </p:attrNameLst>
                                      </p:cBhvr>
                                      <p:to>
                                        <p:strVal val="visible"/>
                                      </p:to>
                                    </p:set>
                                    <p:animEffect transition="in" filter="blinds(horizontal)">
                                      <p:cBhvr>
                                        <p:cTn id="7" dur="500"/>
                                        <p:tgtEl>
                                          <p:spTgt spid="670743"/>
                                        </p:tgtEl>
                                      </p:cBhvr>
                                    </p:animEffect>
                                  </p:childTnLst>
                                </p:cTn>
                              </p:par>
                              <p:par>
                                <p:cTn id="8" presetID="20" presetClass="path" presetSubtype="0" repeatCount="indefinite" accel="50000" decel="50000" fill="hold" grpId="1" nodeType="withEffect">
                                  <p:stCondLst>
                                    <p:cond delay="0"/>
                                  </p:stCondLst>
                                  <p:endCondLst>
                                    <p:cond evt="onNext" delay="0">
                                      <p:tgtEl>
                                        <p:sldTgt/>
                                      </p:tgtEl>
                                    </p:cond>
                                  </p:endCondLst>
                                  <p:childTnLst>
                                    <p:animMotion origin="layout" path="M 0.00417 -0.00185 C 0.00417 -0.00324 0.02795 -0.00393 0.05764 -0.00393 L 0.18282 -0.00393 C 0.21268 -0.00393 0.2375 -0.00324 0.2375 -0.00185 L 0.2375 0.00393 C 0.2375 0.00532 0.21268 0.00694 0.18282 0.00694 L 0.05764 0.00694 C 0.02795 0.00694 0.00417 0.00532 0.00417 0.00393 Z " pathEditMode="relative" rAng="0" ptsTypes="fFfFfFff">
                                      <p:cBhvr>
                                        <p:cTn id="9" dur="2000" fill="hold"/>
                                        <p:tgtEl>
                                          <p:spTgt spid="670743"/>
                                        </p:tgtEl>
                                        <p:attrNameLst>
                                          <p:attrName>ppt_x</p:attrName>
                                          <p:attrName>ppt_y</p:attrName>
                                        </p:attrNameLst>
                                      </p:cBhvr>
                                      <p:rCtr x="117" y="3"/>
                                    </p:animMotion>
                                  </p:childTnLst>
                                </p:cTn>
                              </p:par>
                              <p:par>
                                <p:cTn id="10" presetID="3" presetClass="entr" presetSubtype="10" fill="hold" grpId="0" nodeType="withEffect">
                                  <p:stCondLst>
                                    <p:cond delay="0"/>
                                  </p:stCondLst>
                                  <p:childTnLst>
                                    <p:set>
                                      <p:cBhvr>
                                        <p:cTn id="11" dur="1" fill="hold">
                                          <p:stCondLst>
                                            <p:cond delay="0"/>
                                          </p:stCondLst>
                                        </p:cTn>
                                        <p:tgtEl>
                                          <p:spTgt spid="670742"/>
                                        </p:tgtEl>
                                        <p:attrNameLst>
                                          <p:attrName>style.visibility</p:attrName>
                                        </p:attrNameLst>
                                      </p:cBhvr>
                                      <p:to>
                                        <p:strVal val="visible"/>
                                      </p:to>
                                    </p:set>
                                    <p:animEffect transition="in" filter="blinds(horizontal)">
                                      <p:cBhvr>
                                        <p:cTn id="12" dur="500"/>
                                        <p:tgtEl>
                                          <p:spTgt spid="670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42" grpId="0"/>
      <p:bldP spid="670743" grpId="0" animBg="1"/>
      <p:bldP spid="670743"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水"/>
          <p:cNvPicPr>
            <a:picLocks noGrp="1" noChangeAspect="1" noChangeArrowheads="1"/>
          </p:cNvPicPr>
          <p:nvPr>
            <p:ph type="body" idx="4294967295"/>
          </p:nvPr>
        </p:nvPicPr>
        <p:blipFill>
          <a:blip r:embed="rId2"/>
          <a:srcRect l="3937" t="26250" r="3937" b="26250"/>
          <a:stretch>
            <a:fillRect/>
          </a:stretch>
        </p:blipFill>
        <p:spPr bwMode="auto">
          <a:xfrm>
            <a:off x="928688" y="1571625"/>
            <a:ext cx="7467600" cy="3640138"/>
          </a:xfrm>
          <a:prstGeom prst="rect">
            <a:avLst/>
          </a:prstGeom>
          <a:noFill/>
          <a:ln>
            <a:miter lim="800000"/>
            <a:headEnd/>
            <a:tailEnd/>
          </a:ln>
        </p:spPr>
      </p:pic>
      <p:sp>
        <p:nvSpPr>
          <p:cNvPr id="81923" name="Rectangle 3"/>
          <p:cNvSpPr>
            <a:spLocks noGrp="1" noChangeArrowheads="1"/>
          </p:cNvSpPr>
          <p:nvPr>
            <p:ph type="title" idx="4294967295"/>
          </p:nvPr>
        </p:nvSpPr>
        <p:spPr bwMode="auto">
          <a:xfrm>
            <a:off x="457200" y="274638"/>
            <a:ext cx="8229600" cy="944562"/>
          </a:xfrm>
          <a:prstGeom prst="rect">
            <a:avLst/>
          </a:prstGeom>
          <a:noFill/>
          <a:ln>
            <a:miter lim="800000"/>
            <a:headEnd/>
            <a:tailEnd/>
          </a:ln>
        </p:spPr>
        <p:txBody>
          <a:bodyPr anchor="ctr"/>
          <a:lstStyle/>
          <a:p>
            <a:pPr eaLnBrk="1" hangingPunct="1"/>
            <a:r>
              <a:rPr lang="en-US" altLang="zh-CN" sz="4200" smtClean="0">
                <a:solidFill>
                  <a:srgbClr val="CC3300"/>
                </a:solidFill>
              </a:rPr>
              <a:t>Example: H</a:t>
            </a:r>
            <a:r>
              <a:rPr lang="en-US" altLang="zh-CN" sz="4200" baseline="-25000" smtClean="0">
                <a:solidFill>
                  <a:srgbClr val="CC3300"/>
                </a:solidFill>
              </a:rPr>
              <a:t>5</a:t>
            </a:r>
            <a:r>
              <a:rPr lang="en-US" altLang="zh-CN" sz="4200" smtClean="0">
                <a:solidFill>
                  <a:srgbClr val="CC3300"/>
                </a:solidFill>
              </a:rPr>
              <a:t>O</a:t>
            </a:r>
            <a:r>
              <a:rPr lang="en-US" altLang="zh-CN" sz="4200" baseline="-25000" smtClean="0">
                <a:solidFill>
                  <a:srgbClr val="CC3300"/>
                </a:solidFill>
              </a:rPr>
              <a:t>2</a:t>
            </a:r>
            <a:r>
              <a:rPr lang="en-US" altLang="zh-CN" sz="4200" baseline="30000" smtClean="0">
                <a:solidFill>
                  <a:srgbClr val="CC3300"/>
                </a:solidFill>
              </a:rPr>
              <a:t>+</a:t>
            </a:r>
            <a:r>
              <a:rPr lang="en-US" altLang="zh-CN" sz="4200" smtClean="0">
                <a:solidFill>
                  <a:srgbClr val="CC3300"/>
                </a:solidFill>
              </a:rPr>
              <a:t> and H</a:t>
            </a:r>
            <a:r>
              <a:rPr lang="en-US" altLang="zh-CN" sz="4200" baseline="-25000" smtClean="0">
                <a:solidFill>
                  <a:srgbClr val="CC3300"/>
                </a:solidFill>
              </a:rPr>
              <a:t>3</a:t>
            </a:r>
            <a:r>
              <a:rPr lang="en-US" altLang="zh-CN" sz="4200" smtClean="0">
                <a:solidFill>
                  <a:srgbClr val="CC3300"/>
                </a:solidFill>
              </a:rPr>
              <a:t>O</a:t>
            </a:r>
            <a:r>
              <a:rPr lang="en-US" altLang="zh-CN" sz="4200" baseline="-25000" smtClean="0">
                <a:solidFill>
                  <a:srgbClr val="CC3300"/>
                </a:solidFill>
              </a:rPr>
              <a:t>2</a:t>
            </a:r>
            <a:r>
              <a:rPr lang="en-US" altLang="zh-CN" sz="4200" baseline="30000" smtClean="0">
                <a:solidFill>
                  <a:srgbClr val="CC3300"/>
                </a:solidFill>
              </a:rPr>
              <a:t>-</a:t>
            </a:r>
            <a:r>
              <a:rPr lang="en-US" altLang="zh-CN" baseline="30000" smtClean="0"/>
              <a:t> </a:t>
            </a:r>
          </a:p>
        </p:txBody>
      </p:sp>
      <p:sp>
        <p:nvSpPr>
          <p:cNvPr id="81924" name="Oval 4"/>
          <p:cNvSpPr>
            <a:spLocks noChangeArrowheads="1"/>
          </p:cNvSpPr>
          <p:nvPr/>
        </p:nvSpPr>
        <p:spPr bwMode="auto">
          <a:xfrm>
            <a:off x="1691680" y="4221088"/>
            <a:ext cx="533400" cy="609600"/>
          </a:xfrm>
          <a:prstGeom prst="ellipse">
            <a:avLst/>
          </a:prstGeom>
          <a:noFill/>
          <a:ln w="38100">
            <a:solidFill>
              <a:srgbClr val="FF3300"/>
            </a:solidFill>
            <a:round/>
            <a:headEnd/>
            <a:tailEnd/>
          </a:ln>
        </p:spPr>
        <p:txBody>
          <a:bodyPr wrap="none" anchor="ctr"/>
          <a:lstStyle/>
          <a:p>
            <a:endParaRPr lang="zh-CN" altLang="en-US"/>
          </a:p>
        </p:txBody>
      </p:sp>
      <p:sp>
        <p:nvSpPr>
          <p:cNvPr id="81925" name="Oval 5"/>
          <p:cNvSpPr>
            <a:spLocks noChangeArrowheads="1"/>
          </p:cNvSpPr>
          <p:nvPr/>
        </p:nvSpPr>
        <p:spPr bwMode="auto">
          <a:xfrm>
            <a:off x="3347864" y="4149080"/>
            <a:ext cx="533400" cy="609600"/>
          </a:xfrm>
          <a:prstGeom prst="ellipse">
            <a:avLst/>
          </a:prstGeom>
          <a:noFill/>
          <a:ln w="38100">
            <a:solidFill>
              <a:srgbClr val="FF3300"/>
            </a:solidFill>
            <a:round/>
            <a:headEnd/>
            <a:tailEnd/>
          </a:ln>
        </p:spPr>
        <p:txBody>
          <a:bodyPr wrap="none" anchor="ctr"/>
          <a:lstStyle/>
          <a:p>
            <a:endParaRPr lang="zh-CN" altLang="en-US"/>
          </a:p>
        </p:txBody>
      </p:sp>
      <p:sp>
        <p:nvSpPr>
          <p:cNvPr id="81926" name="Text Box 6"/>
          <p:cNvSpPr txBox="1">
            <a:spLocks noChangeArrowheads="1"/>
          </p:cNvSpPr>
          <p:nvPr/>
        </p:nvSpPr>
        <p:spPr bwMode="auto">
          <a:xfrm>
            <a:off x="4267200" y="6248400"/>
            <a:ext cx="4724400" cy="427038"/>
          </a:xfrm>
          <a:prstGeom prst="rect">
            <a:avLst/>
          </a:prstGeom>
          <a:noFill/>
          <a:ln w="9525">
            <a:noFill/>
            <a:miter lim="800000"/>
            <a:headEnd/>
            <a:tailEnd/>
          </a:ln>
        </p:spPr>
        <p:txBody>
          <a:bodyPr>
            <a:spAutoFit/>
          </a:bodyPr>
          <a:lstStyle/>
          <a:p>
            <a:pPr algn="l"/>
            <a:r>
              <a:rPr kumimoji="0" lang="zh-CN" altLang="en-US" sz="2200" i="1">
                <a:solidFill>
                  <a:srgbClr val="0000FF"/>
                </a:solidFill>
              </a:rPr>
              <a:t> </a:t>
            </a:r>
            <a:r>
              <a:rPr kumimoji="0" lang="en-US" altLang="zh-CN" sz="2200"/>
              <a:t>M. E. Tuckerman</a:t>
            </a:r>
            <a:r>
              <a:rPr kumimoji="0" lang="en-US" altLang="zh-CN" sz="2200" i="1"/>
              <a:t> et al. </a:t>
            </a:r>
            <a:r>
              <a:rPr kumimoji="0" lang="en-US" altLang="zh-CN" sz="2200"/>
              <a:t>Science (1997)</a:t>
            </a:r>
          </a:p>
        </p:txBody>
      </p:sp>
      <p:sp>
        <p:nvSpPr>
          <p:cNvPr id="81927" name="Line 7"/>
          <p:cNvSpPr>
            <a:spLocks noChangeShapeType="1"/>
          </p:cNvSpPr>
          <p:nvPr/>
        </p:nvSpPr>
        <p:spPr bwMode="auto">
          <a:xfrm flipV="1">
            <a:off x="2133600" y="3429000"/>
            <a:ext cx="4094584" cy="762000"/>
          </a:xfrm>
          <a:prstGeom prst="line">
            <a:avLst/>
          </a:prstGeom>
          <a:noFill/>
          <a:ln w="38100">
            <a:solidFill>
              <a:srgbClr val="FF0000"/>
            </a:solidFill>
            <a:round/>
            <a:headEnd/>
            <a:tailEnd type="triangle" w="med" len="med"/>
          </a:ln>
        </p:spPr>
        <p:txBody>
          <a:bodyPr/>
          <a:lstStyle/>
          <a:p>
            <a:endParaRPr lang="zh-CN" altLang="en-US"/>
          </a:p>
        </p:txBody>
      </p:sp>
      <p:sp>
        <p:nvSpPr>
          <p:cNvPr id="81928" name="Line 8"/>
          <p:cNvSpPr>
            <a:spLocks noChangeShapeType="1"/>
          </p:cNvSpPr>
          <p:nvPr/>
        </p:nvSpPr>
        <p:spPr bwMode="auto">
          <a:xfrm flipV="1">
            <a:off x="3923928" y="4365104"/>
            <a:ext cx="2448272" cy="72008"/>
          </a:xfrm>
          <a:prstGeom prst="line">
            <a:avLst/>
          </a:prstGeom>
          <a:noFill/>
          <a:ln w="38100">
            <a:solidFill>
              <a:srgbClr val="FF0000"/>
            </a:solidFill>
            <a:round/>
            <a:headEnd/>
            <a:tailEnd type="triangle" w="med" len="med"/>
          </a:ln>
        </p:spPr>
        <p:txBody>
          <a:bodyPr/>
          <a:lstStyle/>
          <a:p>
            <a:endParaRPr lang="zh-CN" altLang="en-US"/>
          </a:p>
        </p:txBody>
      </p:sp>
      <p:sp>
        <p:nvSpPr>
          <p:cNvPr id="81929" name="Rectangle 9"/>
          <p:cNvSpPr>
            <a:spLocks noChangeArrowheads="1"/>
          </p:cNvSpPr>
          <p:nvPr/>
        </p:nvSpPr>
        <p:spPr bwMode="auto">
          <a:xfrm>
            <a:off x="381000" y="2514600"/>
            <a:ext cx="784225" cy="366713"/>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H</a:t>
            </a:r>
            <a:r>
              <a:rPr kumimoji="0" lang="en-US" altLang="zh-CN" sz="1800" b="1" baseline="-25000">
                <a:solidFill>
                  <a:srgbClr val="FF3300"/>
                </a:solidFill>
                <a:latin typeface="Arial" pitchFamily="34" charset="0"/>
              </a:rPr>
              <a:t>5</a:t>
            </a:r>
            <a:r>
              <a:rPr kumimoji="0" lang="en-US" altLang="zh-CN" sz="1800" b="1">
                <a:solidFill>
                  <a:srgbClr val="FF3300"/>
                </a:solidFill>
                <a:latin typeface="Arial" pitchFamily="34" charset="0"/>
              </a:rPr>
              <a:t>O</a:t>
            </a:r>
            <a:r>
              <a:rPr kumimoji="0" lang="en-US" altLang="zh-CN" sz="1800" b="1" baseline="-25000">
                <a:solidFill>
                  <a:srgbClr val="FF3300"/>
                </a:solidFill>
                <a:latin typeface="Arial" pitchFamily="34" charset="0"/>
              </a:rPr>
              <a:t>2</a:t>
            </a:r>
            <a:r>
              <a:rPr kumimoji="0" lang="en-US" altLang="zh-CN" sz="1800" b="1" baseline="30000">
                <a:solidFill>
                  <a:srgbClr val="FF3300"/>
                </a:solidFill>
                <a:latin typeface="Arial" pitchFamily="34" charset="0"/>
              </a:rPr>
              <a:t>+</a:t>
            </a:r>
          </a:p>
        </p:txBody>
      </p:sp>
      <p:sp>
        <p:nvSpPr>
          <p:cNvPr id="81930" name="Rectangle 10"/>
          <p:cNvSpPr>
            <a:spLocks noChangeArrowheads="1"/>
          </p:cNvSpPr>
          <p:nvPr/>
        </p:nvSpPr>
        <p:spPr bwMode="auto">
          <a:xfrm>
            <a:off x="381000" y="4572000"/>
            <a:ext cx="746125" cy="366713"/>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H</a:t>
            </a:r>
            <a:r>
              <a:rPr kumimoji="0" lang="en-US" altLang="zh-CN" sz="1800" b="1" baseline="-25000">
                <a:solidFill>
                  <a:srgbClr val="FF3300"/>
                </a:solidFill>
                <a:latin typeface="Arial" pitchFamily="34" charset="0"/>
              </a:rPr>
              <a:t>3</a:t>
            </a:r>
            <a:r>
              <a:rPr kumimoji="0" lang="en-US" altLang="zh-CN" sz="1800" b="1">
                <a:solidFill>
                  <a:srgbClr val="FF3300"/>
                </a:solidFill>
                <a:latin typeface="Arial" pitchFamily="34" charset="0"/>
              </a:rPr>
              <a:t>O</a:t>
            </a:r>
            <a:r>
              <a:rPr kumimoji="0" lang="en-US" altLang="zh-CN" sz="1800" b="1" baseline="-25000">
                <a:solidFill>
                  <a:srgbClr val="FF3300"/>
                </a:solidFill>
                <a:latin typeface="Arial" pitchFamily="34" charset="0"/>
              </a:rPr>
              <a:t>2</a:t>
            </a:r>
            <a:r>
              <a:rPr kumimoji="0" lang="en-US" altLang="zh-CN" sz="1800" b="1" baseline="30000">
                <a:solidFill>
                  <a:srgbClr val="FF3300"/>
                </a:solidFill>
                <a:latin typeface="Arial" pitchFamily="34" charset="0"/>
              </a:rPr>
              <a:t>-</a:t>
            </a:r>
          </a:p>
        </p:txBody>
      </p:sp>
      <p:sp>
        <p:nvSpPr>
          <p:cNvPr id="81931" name="Rectangle 11"/>
          <p:cNvSpPr>
            <a:spLocks noChangeArrowheads="1"/>
          </p:cNvSpPr>
          <p:nvPr/>
        </p:nvSpPr>
        <p:spPr bwMode="auto">
          <a:xfrm>
            <a:off x="1492250" y="5500688"/>
            <a:ext cx="1174750" cy="366712"/>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Classical</a:t>
            </a:r>
            <a:endParaRPr kumimoji="0" lang="en-US" altLang="zh-CN" sz="1800" b="1" baseline="30000">
              <a:solidFill>
                <a:srgbClr val="FF3300"/>
              </a:solidFill>
              <a:latin typeface="Arial" pitchFamily="34" charset="0"/>
            </a:endParaRPr>
          </a:p>
        </p:txBody>
      </p:sp>
      <p:sp>
        <p:nvSpPr>
          <p:cNvPr id="81932" name="Rectangle 12"/>
          <p:cNvSpPr>
            <a:spLocks noChangeArrowheads="1"/>
          </p:cNvSpPr>
          <p:nvPr/>
        </p:nvSpPr>
        <p:spPr bwMode="auto">
          <a:xfrm>
            <a:off x="3232150" y="5500688"/>
            <a:ext cx="1187450" cy="366712"/>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Quantum</a:t>
            </a:r>
            <a:endParaRPr kumimoji="0" lang="en-US" altLang="zh-CN" sz="1800" b="1" baseline="30000">
              <a:solidFill>
                <a:srgbClr val="FF3300"/>
              </a:solidFill>
              <a:latin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4"/>
          <a:srcRect/>
          <a:stretch>
            <a:fillRect/>
          </a:stretch>
        </p:blipFill>
        <p:spPr bwMode="auto">
          <a:xfrm>
            <a:off x="419100" y="1420813"/>
            <a:ext cx="2171700" cy="2165350"/>
          </a:xfrm>
          <a:prstGeom prst="rect">
            <a:avLst/>
          </a:prstGeom>
          <a:noFill/>
          <a:ln w="9525">
            <a:noFill/>
            <a:miter lim="800000"/>
            <a:headEnd/>
            <a:tailEnd/>
          </a:ln>
        </p:spPr>
      </p:pic>
      <p:pic>
        <p:nvPicPr>
          <p:cNvPr id="6148" name="Picture 3"/>
          <p:cNvPicPr>
            <a:picLocks noChangeAspect="1" noChangeArrowheads="1"/>
          </p:cNvPicPr>
          <p:nvPr/>
        </p:nvPicPr>
        <p:blipFill>
          <a:blip r:embed="rId5"/>
          <a:srcRect/>
          <a:stretch>
            <a:fillRect/>
          </a:stretch>
        </p:blipFill>
        <p:spPr bwMode="auto">
          <a:xfrm>
            <a:off x="419100" y="3706813"/>
            <a:ext cx="2166938" cy="2160587"/>
          </a:xfrm>
          <a:prstGeom prst="rect">
            <a:avLst/>
          </a:prstGeom>
          <a:noFill/>
          <a:ln w="9525">
            <a:noFill/>
            <a:miter lim="800000"/>
            <a:headEnd/>
            <a:tailEnd/>
          </a:ln>
        </p:spPr>
      </p:pic>
      <p:sp>
        <p:nvSpPr>
          <p:cNvPr id="680964" name="AutoShape 4"/>
          <p:cNvSpPr>
            <a:spLocks noChangeArrowheads="1"/>
          </p:cNvSpPr>
          <p:nvPr/>
        </p:nvSpPr>
        <p:spPr bwMode="auto">
          <a:xfrm>
            <a:off x="1266825" y="3249613"/>
            <a:ext cx="457200" cy="762000"/>
          </a:xfrm>
          <a:prstGeom prst="upDownArrow">
            <a:avLst>
              <a:gd name="adj1" fmla="val 45833"/>
              <a:gd name="adj2" fmla="val 43750"/>
            </a:avLst>
          </a:prstGeom>
          <a:solidFill>
            <a:schemeClr val="accent1"/>
          </a:solidFill>
          <a:ln w="9525">
            <a:solidFill>
              <a:schemeClr val="tx1"/>
            </a:solidFill>
            <a:miter lim="800000"/>
            <a:headEnd/>
            <a:tailEnd/>
          </a:ln>
        </p:spPr>
        <p:txBody>
          <a:bodyPr wrap="none" anchor="ctr"/>
          <a:lstStyle/>
          <a:p>
            <a:endParaRPr lang="zh-CN" altLang="en-US"/>
          </a:p>
        </p:txBody>
      </p:sp>
      <p:grpSp>
        <p:nvGrpSpPr>
          <p:cNvPr id="2" name="Group 5"/>
          <p:cNvGrpSpPr>
            <a:grpSpLocks/>
          </p:cNvGrpSpPr>
          <p:nvPr/>
        </p:nvGrpSpPr>
        <p:grpSpPr bwMode="auto">
          <a:xfrm>
            <a:off x="981075" y="1982788"/>
            <a:ext cx="1017588" cy="1036637"/>
            <a:chOff x="618" y="1201"/>
            <a:chExt cx="641" cy="653"/>
          </a:xfrm>
        </p:grpSpPr>
        <p:sp>
          <p:nvSpPr>
            <p:cNvPr id="6157" name="AutoShape 6"/>
            <p:cNvSpPr>
              <a:spLocks noChangeArrowheads="1"/>
            </p:cNvSpPr>
            <p:nvPr/>
          </p:nvSpPr>
          <p:spPr bwMode="auto">
            <a:xfrm flipH="1">
              <a:off x="828" y="1201"/>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8" name="AutoShape 7"/>
            <p:cNvSpPr>
              <a:spLocks noChangeArrowheads="1"/>
            </p:cNvSpPr>
            <p:nvPr/>
          </p:nvSpPr>
          <p:spPr bwMode="auto">
            <a:xfrm rot="16200000" flipH="1">
              <a:off x="604" y="147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9" name="AutoShape 8"/>
            <p:cNvSpPr>
              <a:spLocks noChangeArrowheads="1"/>
            </p:cNvSpPr>
            <p:nvPr/>
          </p:nvSpPr>
          <p:spPr bwMode="auto">
            <a:xfrm rot="10800000" flipH="1">
              <a:off x="858" y="169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60" name="AutoShape 9"/>
            <p:cNvSpPr>
              <a:spLocks noChangeArrowheads="1"/>
            </p:cNvSpPr>
            <p:nvPr/>
          </p:nvSpPr>
          <p:spPr bwMode="auto">
            <a:xfrm rot="5400000" flipH="1">
              <a:off x="1081" y="1425"/>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grpSp>
      <p:sp>
        <p:nvSpPr>
          <p:cNvPr id="680970" name="Text Box 10"/>
          <p:cNvSpPr txBox="1">
            <a:spLocks noChangeArrowheads="1"/>
          </p:cNvSpPr>
          <p:nvPr/>
        </p:nvSpPr>
        <p:spPr bwMode="auto">
          <a:xfrm>
            <a:off x="457200" y="971490"/>
            <a:ext cx="2133600" cy="40011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altLang="zh-CN" dirty="0" err="1">
                <a:solidFill>
                  <a:schemeClr val="tx1"/>
                </a:solidFill>
                <a:ea typeface="Arial Unicode MS" pitchFamily="34" charset="-122"/>
                <a:cs typeface="Times New Roman" pitchFamily="18" charset="0"/>
              </a:rPr>
              <a:t>Chirality</a:t>
            </a:r>
            <a:r>
              <a:rPr lang="en-US" altLang="zh-CN" dirty="0">
                <a:solidFill>
                  <a:schemeClr val="tx1"/>
                </a:solidFill>
                <a:ea typeface="Arial Unicode MS" pitchFamily="34" charset="-122"/>
                <a:cs typeface="Times New Roman" pitchFamily="18" charset="0"/>
              </a:rPr>
              <a:t> switching</a:t>
            </a:r>
          </a:p>
        </p:txBody>
      </p:sp>
      <p:sp>
        <p:nvSpPr>
          <p:cNvPr id="6154" name="Text Box 12"/>
          <p:cNvSpPr txBox="1">
            <a:spLocks noChangeArrowheads="1"/>
          </p:cNvSpPr>
          <p:nvPr/>
        </p:nvSpPr>
        <p:spPr bwMode="auto">
          <a:xfrm>
            <a:off x="3059113" y="947738"/>
            <a:ext cx="3960812" cy="396875"/>
          </a:xfrm>
          <a:prstGeom prst="rect">
            <a:avLst/>
          </a:prstGeom>
          <a:noFill/>
          <a:ln w="9525">
            <a:noFill/>
            <a:miter lim="800000"/>
            <a:headEnd/>
            <a:tailEnd/>
          </a:ln>
        </p:spPr>
        <p:txBody>
          <a:bodyPr wrap="none">
            <a:spAutoFit/>
          </a:bodyPr>
          <a:lstStyle/>
          <a:p>
            <a:r>
              <a:rPr lang="en-US" altLang="zh-CN">
                <a:latin typeface="Calibri" pitchFamily="34" charset="0"/>
              </a:rPr>
              <a:t>Proton transfer manipulated by STM</a:t>
            </a:r>
          </a:p>
        </p:txBody>
      </p:sp>
      <p:sp>
        <p:nvSpPr>
          <p:cNvPr id="6155" name="Rectangle 13"/>
          <p:cNvSpPr>
            <a:spLocks noChangeArrowheads="1"/>
          </p:cNvSpPr>
          <p:nvPr/>
        </p:nvSpPr>
        <p:spPr bwMode="auto">
          <a:xfrm>
            <a:off x="5092700" y="6262688"/>
            <a:ext cx="3670300" cy="366712"/>
          </a:xfrm>
          <a:prstGeom prst="rect">
            <a:avLst/>
          </a:prstGeom>
          <a:noFill/>
          <a:ln w="9525">
            <a:noFill/>
            <a:miter lim="800000"/>
            <a:headEnd/>
            <a:tailEnd/>
          </a:ln>
        </p:spPr>
        <p:txBody>
          <a:bodyPr wrap="none">
            <a:spAutoFit/>
          </a:bodyPr>
          <a:lstStyle/>
          <a:p>
            <a:r>
              <a:rPr lang="en-US" altLang="zh-CN" sz="1800">
                <a:cs typeface="Times New Roman" pitchFamily="18" charset="0"/>
              </a:rPr>
              <a:t>Meng </a:t>
            </a:r>
            <a:r>
              <a:rPr lang="en-US" altLang="zh-CN" sz="1800" i="1">
                <a:cs typeface="Times New Roman" pitchFamily="18" charset="0"/>
              </a:rPr>
              <a:t>et al.</a:t>
            </a:r>
            <a:r>
              <a:rPr lang="en-US" altLang="zh-CN" sz="1800">
                <a:cs typeface="Times New Roman" pitchFamily="18" charset="0"/>
              </a:rPr>
              <a:t> </a:t>
            </a:r>
            <a:r>
              <a:rPr lang="en-US" altLang="zh-CN" sz="1800" b="1" i="1">
                <a:cs typeface="Times New Roman" pitchFamily="18" charset="0"/>
              </a:rPr>
              <a:t>Nat. Phys. </a:t>
            </a:r>
            <a:r>
              <a:rPr lang="en-US" altLang="zh-CN" sz="1800">
                <a:cs typeface="Times New Roman" pitchFamily="18" charset="0"/>
              </a:rPr>
              <a:t>11, 235 (2015)</a:t>
            </a:r>
          </a:p>
        </p:txBody>
      </p:sp>
      <p:sp>
        <p:nvSpPr>
          <p:cNvPr id="14" name="Rectangle 2"/>
          <p:cNvSpPr txBox="1">
            <a:spLocks noChangeArrowheads="1"/>
          </p:cNvSpPr>
          <p:nvPr/>
        </p:nvSpPr>
        <p:spPr bwMode="auto">
          <a:xfrm>
            <a:off x="381000" y="228600"/>
            <a:ext cx="8229600" cy="484188"/>
          </a:xfrm>
          <a:prstGeom prst="rect">
            <a:avLst/>
          </a:prstGeom>
          <a:noFill/>
          <a:ln w="9525">
            <a:noFill/>
            <a:miter lim="800000"/>
            <a:headEnd/>
            <a:tailEnd/>
          </a:ln>
          <a:effectLst/>
        </p:spPr>
        <p:txBody>
          <a:bodyPr/>
          <a:lstStyle/>
          <a:p>
            <a:pPr algn="l">
              <a:defRPr/>
            </a:pPr>
            <a:r>
              <a:rPr lang="en-US" altLang="zh-CN" sz="3200" kern="0" dirty="0">
                <a:solidFill>
                  <a:schemeClr val="tx2"/>
                </a:solidFill>
                <a:latin typeface="+mj-lt"/>
                <a:ea typeface="黑体" pitchFamily="49" charset="-122"/>
                <a:cs typeface="+mj-cs"/>
              </a:rPr>
              <a:t>Proton dynamics in tetramer</a:t>
            </a:r>
            <a:endParaRPr kumimoji="0" lang="en-US" altLang="zh-CN" sz="3200" kern="0" dirty="0">
              <a:solidFill>
                <a:schemeClr val="tx2"/>
              </a:solidFill>
              <a:latin typeface="+mj-lt"/>
              <a:ea typeface="黑体" pitchFamily="49" charset="-122"/>
              <a:cs typeface="+mj-cs"/>
            </a:endParaRPr>
          </a:p>
        </p:txBody>
      </p:sp>
    </p:spTree>
    <p:controls>
      <p:control spid="6146" name="WindowsMediaPlayer1" r:id="rId2" imgW="6090197" imgH="4686706"/>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80964"/>
                                        </p:tgtEl>
                                        <p:attrNameLst>
                                          <p:attrName>style.visibility</p:attrName>
                                        </p:attrNameLst>
                                      </p:cBhvr>
                                      <p:to>
                                        <p:strVal val="visible"/>
                                      </p:to>
                                    </p:set>
                                    <p:animEffect transition="in" filter="blinds(horizontal)">
                                      <p:cBhvr>
                                        <p:cTn id="12" dur="500"/>
                                        <p:tgtEl>
                                          <p:spTgt spid="68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fld id="{47329A4E-1959-4B2C-B3DA-260D845A3608}" type="slidenum">
              <a:rPr lang="en-US" altLang="zh-CN" smtClean="0"/>
              <a:pPr/>
              <a:t>78</a:t>
            </a:fld>
            <a:endParaRPr lang="en-US" altLang="zh-CN"/>
          </a:p>
        </p:txBody>
      </p:sp>
      <p:pic>
        <p:nvPicPr>
          <p:cNvPr id="5" name="theoretical video.avi">
            <a:hlinkClick r:id="" action="ppaction://media"/>
          </p:cNvPr>
          <p:cNvPicPr>
            <a:picLocks noRot="1" noChangeAspect="1"/>
          </p:cNvPicPr>
          <p:nvPr>
            <a:videoFile r:link="rId1"/>
          </p:nvPr>
        </p:nvPicPr>
        <p:blipFill>
          <a:blip r:embed="rId3" cstate="print"/>
          <a:stretch>
            <a:fillRect/>
          </a:stretch>
        </p:blipFill>
        <p:spPr>
          <a:xfrm>
            <a:off x="533400" y="1143000"/>
            <a:ext cx="8212667" cy="4619625"/>
          </a:xfrm>
          <a:prstGeom prst="rect">
            <a:avLst/>
          </a:prstGeom>
        </p:spPr>
      </p:pic>
      <p:sp>
        <p:nvSpPr>
          <p:cNvPr id="6" name="矩形 5"/>
          <p:cNvSpPr/>
          <p:nvPr/>
        </p:nvSpPr>
        <p:spPr>
          <a:xfrm>
            <a:off x="2339752" y="60119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a:t>
            </a:r>
            <a:r>
              <a:rPr lang="en-US" altLang="zh-CN" sz="2000" dirty="0" smtClean="0">
                <a:latin typeface="Arial Unicode MS" pitchFamily="34" charset="-122"/>
                <a:ea typeface="Arial Unicode MS" pitchFamily="34" charset="-122"/>
                <a:cs typeface="Arial Unicode MS" pitchFamily="34" charset="-122"/>
              </a:rPr>
              <a:t>352, 321 (2016)</a:t>
            </a:r>
            <a:endParaRPr lang="en-US" altLang="zh-CN" sz="2000" dirty="0">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nvSpPr>
        <p:spPr bwMode="auto">
          <a:xfrm>
            <a:off x="457200" y="274638"/>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rPr>
              <a:t>水分子在表面上的全量子化模拟</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fld id="{47329A4E-1959-4B2C-B3DA-260D845A3608}" type="slidenum">
              <a:rPr lang="en-US" altLang="zh-CN" smtClean="0"/>
              <a:pPr/>
              <a:t>79</a:t>
            </a:fld>
            <a:endParaRPr lang="en-US" altLang="zh-CN"/>
          </a:p>
        </p:txBody>
      </p:sp>
      <p:pic>
        <p:nvPicPr>
          <p:cNvPr id="5" name="experimental video.avi">
            <a:hlinkClick r:id="" action="ppaction://media"/>
          </p:cNvPr>
          <p:cNvPicPr>
            <a:picLocks noGrp="1" noRot="1" noChangeAspect="1"/>
          </p:cNvPicPr>
          <p:nvPr>
            <p:ph idx="1"/>
            <a:videoFile r:link="rId1"/>
          </p:nvPr>
        </p:nvPicPr>
        <p:blipFill>
          <a:blip r:embed="rId3" cstate="print"/>
          <a:stretch>
            <a:fillRect/>
          </a:stretch>
        </p:blipFill>
        <p:spPr>
          <a:xfrm>
            <a:off x="51370" y="915888"/>
            <a:ext cx="9076265" cy="5105400"/>
          </a:xfrm>
          <a:prstGeom prst="rect">
            <a:avLst/>
          </a:prstGeom>
        </p:spPr>
      </p:pic>
      <p:sp>
        <p:nvSpPr>
          <p:cNvPr id="6" name="矩形 5"/>
          <p:cNvSpPr/>
          <p:nvPr/>
        </p:nvSpPr>
        <p:spPr>
          <a:xfrm>
            <a:off x="2403176" y="60932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a:t>
            </a:r>
            <a:r>
              <a:rPr lang="en-US" altLang="zh-CN" sz="2000" dirty="0" smtClean="0">
                <a:latin typeface="Arial Unicode MS" pitchFamily="34" charset="-122"/>
                <a:ea typeface="Arial Unicode MS" pitchFamily="34" charset="-122"/>
                <a:cs typeface="Arial Unicode MS" pitchFamily="34" charset="-122"/>
              </a:rPr>
              <a:t>352, 321 (2016)</a:t>
            </a:r>
            <a:endParaRPr lang="en-US" altLang="zh-CN" sz="2000" dirty="0">
              <a:latin typeface="Arial Unicode MS" pitchFamily="34" charset="-122"/>
              <a:ea typeface="Arial Unicode MS" pitchFamily="34" charset="-122"/>
              <a:cs typeface="Arial Unicode MS" pitchFamily="34" charset="-122"/>
            </a:endParaRPr>
          </a:p>
        </p:txBody>
      </p:sp>
      <p:sp>
        <p:nvSpPr>
          <p:cNvPr id="7" name="Rectangle 2"/>
          <p:cNvSpPr txBox="1">
            <a:spLocks noChangeArrowheads="1"/>
          </p:cNvSpPr>
          <p:nvPr/>
        </p:nvSpPr>
        <p:spPr bwMode="auto">
          <a:xfrm>
            <a:off x="395536" y="116632"/>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3200" kern="0" dirty="0" smtClean="0">
                <a:solidFill>
                  <a:srgbClr val="006600"/>
                </a:solidFill>
                <a:latin typeface="+mj-lt"/>
                <a:ea typeface="黑体" pitchFamily="49" charset="-122"/>
                <a:cs typeface="+mj-cs"/>
              </a:rPr>
              <a:t>水的核量子效应的实验探测</a:t>
            </a:r>
            <a:endPar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755650" y="1697038"/>
            <a:ext cx="6281738" cy="2528887"/>
          </a:xfrm>
          <a:prstGeom prst="rect">
            <a:avLst/>
          </a:prstGeom>
          <a:noFill/>
          <a:ln w="9525">
            <a:noFill/>
            <a:miter lim="800000"/>
            <a:headEnd/>
            <a:tailEnd/>
          </a:ln>
        </p:spPr>
        <p:txBody>
          <a:bodyPr wrap="none" anchor="ctr">
            <a:spAutoFit/>
          </a:bodyPr>
          <a:lstStyle/>
          <a:p>
            <a:r>
              <a:rPr lang="en-US" altLang="zh-CN" sz="3200" b="1" i="1">
                <a:solidFill>
                  <a:srgbClr val="006600"/>
                </a:solidFill>
                <a:latin typeface="Arial" pitchFamily="34" charset="0"/>
              </a:rPr>
              <a:t>"God made solids, but surfaces</a:t>
            </a:r>
            <a:br>
              <a:rPr lang="en-US" altLang="zh-CN" sz="3200" b="1" i="1">
                <a:solidFill>
                  <a:srgbClr val="006600"/>
                </a:solidFill>
                <a:latin typeface="Arial" pitchFamily="34" charset="0"/>
              </a:rPr>
            </a:br>
            <a:r>
              <a:rPr lang="en-US" altLang="zh-CN" sz="3200" b="1" i="1">
                <a:solidFill>
                  <a:srgbClr val="006600"/>
                </a:solidFill>
                <a:latin typeface="Arial" pitchFamily="34" charset="0"/>
              </a:rPr>
              <a:t>were the work of the devil !"</a:t>
            </a:r>
            <a:r>
              <a:rPr lang="en-US" altLang="zh-CN" sz="3200" b="1">
                <a:latin typeface="Arial" pitchFamily="34" charset="0"/>
              </a:rPr>
              <a:t> </a:t>
            </a:r>
          </a:p>
          <a:p>
            <a:endParaRPr lang="en-US" altLang="zh-CN" sz="3200" b="1">
              <a:latin typeface="Arial" pitchFamily="34" charset="0"/>
            </a:endParaRPr>
          </a:p>
          <a:p>
            <a:r>
              <a:rPr lang="en-US" altLang="zh-CN" sz="3200" b="1"/>
              <a:t>-Wolfgang Pauli</a:t>
            </a:r>
            <a:br>
              <a:rPr lang="en-US" altLang="zh-CN" sz="3200" b="1"/>
            </a:br>
            <a:endParaRPr lang="en-US" altLang="zh-CN" sz="3200" b="1"/>
          </a:p>
        </p:txBody>
      </p:sp>
      <p:pic>
        <p:nvPicPr>
          <p:cNvPr id="17411" name="Picture 5" descr="plummer_devil"/>
          <p:cNvPicPr>
            <a:picLocks noChangeAspect="1" noChangeArrowheads="1"/>
          </p:cNvPicPr>
          <p:nvPr/>
        </p:nvPicPr>
        <p:blipFill>
          <a:blip r:embed="rId3"/>
          <a:srcRect/>
          <a:stretch>
            <a:fillRect/>
          </a:stretch>
        </p:blipFill>
        <p:spPr bwMode="auto">
          <a:xfrm>
            <a:off x="2771775" y="4365625"/>
            <a:ext cx="2374900" cy="1905000"/>
          </a:xfrm>
          <a:prstGeom prst="rect">
            <a:avLst/>
          </a:prstGeom>
          <a:noFill/>
          <a:ln w="9525">
            <a:noFill/>
            <a:miter lim="800000"/>
            <a:headEnd/>
            <a:tailEnd/>
          </a:ln>
        </p:spPr>
      </p:pic>
      <p:pic>
        <p:nvPicPr>
          <p:cNvPr id="17412" name="Picture 7" descr="Wolfgang_Pauli_ETH-Bib_Portr_01042"/>
          <p:cNvPicPr>
            <a:picLocks noChangeAspect="1" noChangeArrowheads="1"/>
          </p:cNvPicPr>
          <p:nvPr/>
        </p:nvPicPr>
        <p:blipFill>
          <a:blip r:embed="rId4"/>
          <a:srcRect/>
          <a:stretch>
            <a:fillRect/>
          </a:stretch>
        </p:blipFill>
        <p:spPr bwMode="auto">
          <a:xfrm>
            <a:off x="7356475" y="1700213"/>
            <a:ext cx="1363663"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solidFill>
              </a:rPr>
              <a:t>表面人工纳米结构的构筑和原子尺度操控</a:t>
            </a:r>
          </a:p>
          <a:p>
            <a:pPr lvl="1" eaLnBrk="1" hangingPunct="1">
              <a:lnSpc>
                <a:spcPct val="80000"/>
              </a:lnSpc>
            </a:pPr>
            <a:r>
              <a:rPr lang="zh-CN" altLang="en-US" sz="2200" dirty="0" smtClean="0">
                <a:solidFill>
                  <a:schemeClr val="bg2"/>
                </a:solidFill>
              </a:rPr>
              <a:t>单原子</a:t>
            </a:r>
            <a:r>
              <a:rPr lang="zh-CN" altLang="en-US" sz="2200" dirty="0" smtClean="0">
                <a:solidFill>
                  <a:schemeClr val="bg2"/>
                </a:solidFill>
              </a:rPr>
              <a:t>、单分子、小量子</a:t>
            </a:r>
            <a:r>
              <a:rPr lang="zh-CN" altLang="en-US" sz="2200" dirty="0" smtClean="0">
                <a:solidFill>
                  <a:schemeClr val="bg2"/>
                </a:solidFill>
              </a:rPr>
              <a:t>体系</a:t>
            </a:r>
            <a:endParaRPr lang="en-US" altLang="zh-CN" sz="2200" dirty="0" smtClean="0">
              <a:solidFill>
                <a:schemeClr val="bg2"/>
              </a:solidFill>
            </a:endParaRPr>
          </a:p>
          <a:p>
            <a:pPr lvl="1" eaLnBrk="1" hangingPunct="1">
              <a:lnSpc>
                <a:spcPct val="80000"/>
              </a:lnSpc>
            </a:pPr>
            <a:endParaRPr lang="zh-CN" altLang="en-US" sz="2000" dirty="0" smtClean="0">
              <a:solidFill>
                <a:schemeClr val="bg2"/>
              </a:solidFill>
            </a:endParaRPr>
          </a:p>
          <a:p>
            <a:pPr eaLnBrk="1" hangingPunct="1">
              <a:lnSpc>
                <a:spcPct val="80000"/>
              </a:lnSpc>
            </a:pPr>
            <a:r>
              <a:rPr lang="zh-CN" altLang="en-US" sz="2200" b="1" dirty="0" smtClean="0">
                <a:solidFill>
                  <a:schemeClr val="bg2"/>
                </a:solidFill>
              </a:rPr>
              <a:t>新材料的合成和研究</a:t>
            </a:r>
          </a:p>
          <a:p>
            <a:pPr lvl="1" eaLnBrk="1" hangingPunct="1">
              <a:lnSpc>
                <a:spcPct val="80000"/>
              </a:lnSpc>
            </a:pPr>
            <a:r>
              <a:rPr lang="zh-CN" altLang="en-US" sz="2200" dirty="0" smtClean="0">
                <a:solidFill>
                  <a:schemeClr val="bg2"/>
                </a:solidFill>
              </a:rPr>
              <a:t>低维超导、拓扑量子态、</a:t>
            </a:r>
            <a:r>
              <a:rPr lang="zh-CN" altLang="en-US" sz="2200" dirty="0" smtClean="0">
                <a:solidFill>
                  <a:schemeClr val="bg2"/>
                </a:solidFill>
              </a:rPr>
              <a:t>二维材料</a:t>
            </a:r>
            <a:r>
              <a:rPr lang="zh-CN" altLang="en-US" sz="2200" dirty="0" smtClean="0">
                <a:solidFill>
                  <a:schemeClr val="bg2"/>
                </a:solidFill>
              </a:rPr>
              <a:t>、低维强关联</a:t>
            </a:r>
            <a:r>
              <a:rPr lang="zh-CN" altLang="en-US" sz="2200" dirty="0" smtClean="0">
                <a:solidFill>
                  <a:schemeClr val="bg2"/>
                </a:solidFill>
              </a:rPr>
              <a:t>体系</a:t>
            </a: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极端条件下的仪器技术发展</a:t>
            </a:r>
          </a:p>
          <a:p>
            <a:pPr lvl="1" eaLnBrk="1" hangingPunct="1">
              <a:lnSpc>
                <a:spcPct val="80000"/>
              </a:lnSpc>
            </a:pPr>
            <a:r>
              <a:rPr lang="zh-CN" altLang="en-US" sz="2200" dirty="0" smtClean="0">
                <a:solidFill>
                  <a:schemeClr val="bg2"/>
                </a:solidFill>
              </a:rPr>
              <a:t>时间 </a:t>
            </a:r>
            <a:r>
              <a:rPr lang="en-US" altLang="zh-CN" sz="2200" dirty="0" smtClean="0">
                <a:solidFill>
                  <a:schemeClr val="bg2"/>
                </a:solidFill>
              </a:rPr>
              <a:t>(</a:t>
            </a:r>
            <a:r>
              <a:rPr lang="en-US" altLang="zh-CN" sz="2200" dirty="0" err="1" smtClean="0">
                <a:solidFill>
                  <a:schemeClr val="bg2"/>
                </a:solidFill>
              </a:rPr>
              <a:t>fs</a:t>
            </a:r>
            <a:r>
              <a:rPr lang="en-US" altLang="zh-CN" sz="2200" dirty="0" smtClean="0">
                <a:solidFill>
                  <a:schemeClr val="bg2"/>
                </a:solidFill>
              </a:rPr>
              <a:t>)</a:t>
            </a:r>
            <a:r>
              <a:rPr lang="zh-CN" altLang="en-US" sz="2200" dirty="0" smtClean="0">
                <a:solidFill>
                  <a:schemeClr val="bg2"/>
                </a:solidFill>
              </a:rPr>
              <a:t>、空间 </a:t>
            </a:r>
            <a:r>
              <a:rPr lang="en-US" altLang="zh-CN" sz="2200" dirty="0" smtClean="0">
                <a:solidFill>
                  <a:schemeClr val="bg2"/>
                </a:solidFill>
              </a:rPr>
              <a:t>(sub-</a:t>
            </a:r>
            <a:r>
              <a:rPr lang="en-US" altLang="zh-CN" sz="2200" dirty="0" err="1" smtClean="0">
                <a:solidFill>
                  <a:schemeClr val="bg2"/>
                </a:solidFill>
                <a:cs typeface="Arial" pitchFamily="34" charset="0"/>
              </a:rPr>
              <a:t>Ångstrom</a:t>
            </a:r>
            <a:r>
              <a:rPr lang="en-US" altLang="zh-CN" sz="2200" dirty="0" smtClean="0">
                <a:solidFill>
                  <a:schemeClr val="bg2"/>
                </a:solidFill>
                <a:cs typeface="Arial" pitchFamily="34" charset="0"/>
              </a:rPr>
              <a:t>)</a:t>
            </a:r>
            <a:r>
              <a:rPr lang="zh-CN" altLang="en-US" sz="2200" dirty="0" smtClean="0">
                <a:solidFill>
                  <a:schemeClr val="bg2"/>
                </a:solidFill>
              </a:rPr>
              <a:t>、能量 </a:t>
            </a:r>
            <a:r>
              <a:rPr lang="en-US" altLang="zh-CN" sz="2200" dirty="0" smtClean="0">
                <a:solidFill>
                  <a:schemeClr val="bg2"/>
                </a:solidFill>
              </a:rPr>
              <a:t>(sub-</a:t>
            </a:r>
            <a:r>
              <a:rPr lang="en-US" altLang="zh-CN" sz="2200" dirty="0" smtClean="0">
                <a:solidFill>
                  <a:schemeClr val="bg2"/>
                </a:solidFill>
                <a:sym typeface="Symbol" pitchFamily="18" charset="2"/>
              </a:rPr>
              <a:t></a:t>
            </a:r>
            <a:r>
              <a:rPr lang="en-US" altLang="zh-CN" sz="2200" dirty="0" err="1" smtClean="0">
                <a:solidFill>
                  <a:schemeClr val="bg2"/>
                </a:solidFill>
                <a:sym typeface="Symbol" pitchFamily="18" charset="2"/>
              </a:rPr>
              <a:t>eV</a:t>
            </a:r>
            <a:r>
              <a:rPr lang="en-US" altLang="zh-CN" sz="2200" dirty="0" smtClean="0">
                <a:solidFill>
                  <a:schemeClr val="bg2"/>
                </a:solidFill>
              </a:rPr>
              <a:t>)</a:t>
            </a:r>
            <a:r>
              <a:rPr lang="zh-CN" altLang="en-US" sz="2200" dirty="0" smtClean="0">
                <a:solidFill>
                  <a:schemeClr val="bg2"/>
                </a:solidFill>
              </a:rPr>
              <a:t>、温度 </a:t>
            </a:r>
            <a:r>
              <a:rPr lang="en-US" altLang="zh-CN" sz="2200" dirty="0" smtClean="0">
                <a:solidFill>
                  <a:schemeClr val="bg2"/>
                </a:solidFill>
              </a:rPr>
              <a:t>(sub-</a:t>
            </a:r>
            <a:r>
              <a:rPr lang="en-US" altLang="zh-CN" sz="2200" dirty="0" err="1" smtClean="0">
                <a:solidFill>
                  <a:schemeClr val="bg2"/>
                </a:solidFill>
              </a:rPr>
              <a:t>mK</a:t>
            </a:r>
            <a:r>
              <a:rPr lang="en-US" altLang="zh-CN" sz="2200" dirty="0" smtClean="0">
                <a:solidFill>
                  <a:schemeClr val="bg2"/>
                </a:solidFill>
              </a:rPr>
              <a:t>) </a:t>
            </a:r>
            <a:r>
              <a:rPr lang="zh-CN" altLang="en-US" sz="2200" dirty="0" smtClean="0">
                <a:solidFill>
                  <a:schemeClr val="bg2"/>
                </a:solidFill>
              </a:rPr>
              <a:t>、磁场 </a:t>
            </a:r>
            <a:r>
              <a:rPr lang="en-US" altLang="zh-CN" sz="2200" dirty="0" smtClean="0">
                <a:solidFill>
                  <a:schemeClr val="bg2"/>
                </a:solidFill>
              </a:rPr>
              <a:t>(&gt;20T)</a:t>
            </a:r>
            <a:r>
              <a:rPr lang="zh-CN" altLang="en-US" sz="2200" dirty="0" smtClean="0">
                <a:solidFill>
                  <a:schemeClr val="bg2"/>
                </a:solidFill>
              </a:rPr>
              <a:t>、高频 </a:t>
            </a:r>
            <a:r>
              <a:rPr lang="en-US" altLang="zh-CN" sz="2200" dirty="0" smtClean="0">
                <a:solidFill>
                  <a:schemeClr val="bg2"/>
                </a:solidFill>
              </a:rPr>
              <a:t>(&gt;500MHz)</a:t>
            </a:r>
            <a:endParaRPr lang="zh-CN" altLang="en-US" sz="2200" dirty="0" smtClean="0">
              <a:solidFill>
                <a:schemeClr val="bg2"/>
              </a:solidFill>
            </a:endParaRP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理论手段的发展</a:t>
            </a:r>
          </a:p>
          <a:p>
            <a:pPr lvl="1" eaLnBrk="1" hangingPunct="1">
              <a:lnSpc>
                <a:spcPct val="80000"/>
              </a:lnSpc>
            </a:pPr>
            <a:r>
              <a:rPr lang="zh-CN" altLang="en-US" sz="2200" dirty="0" smtClean="0">
                <a:solidFill>
                  <a:schemeClr val="bg2"/>
                </a:solidFill>
              </a:rPr>
              <a:t>第一性原理计算</a:t>
            </a:r>
            <a:r>
              <a:rPr lang="zh-CN" altLang="en-US" sz="2200" dirty="0" smtClean="0">
                <a:solidFill>
                  <a:schemeClr val="bg2"/>
                </a:solidFill>
              </a:rPr>
              <a:t>和分子动力学</a:t>
            </a:r>
            <a:r>
              <a:rPr lang="zh-CN" altLang="en-US" sz="2200" dirty="0" smtClean="0">
                <a:solidFill>
                  <a:schemeClr val="bg2"/>
                </a:solidFill>
              </a:rPr>
              <a:t>模拟：强关联、激发态、弱相互作用、</a:t>
            </a:r>
            <a:r>
              <a:rPr lang="zh-CN" altLang="en-US" sz="2200" dirty="0" smtClean="0">
                <a:solidFill>
                  <a:schemeClr val="bg2"/>
                </a:solidFill>
              </a:rPr>
              <a:t>原子核量子效应</a:t>
            </a:r>
            <a:r>
              <a:rPr lang="zh-CN" altLang="en-US" sz="2200" dirty="0" smtClean="0">
                <a:solidFill>
                  <a:schemeClr val="bg2"/>
                </a:solidFill>
              </a:rPr>
              <a:t>、大</a:t>
            </a:r>
            <a:r>
              <a:rPr lang="zh-CN" altLang="en-US" sz="2200" dirty="0" smtClean="0">
                <a:solidFill>
                  <a:schemeClr val="bg2"/>
                </a:solidFill>
              </a:rPr>
              <a:t>体系、大时间尺度</a:t>
            </a:r>
            <a:endParaRPr lang="zh-CN" altLang="en-US" sz="2200" dirty="0" smtClean="0">
              <a:solidFill>
                <a:schemeClr val="bg2"/>
              </a:solidFill>
            </a:endParaRP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accent2"/>
                </a:solidFill>
              </a:rPr>
              <a:t>应用相关</a:t>
            </a:r>
          </a:p>
          <a:p>
            <a:pPr lvl="1" eaLnBrk="1" hangingPunct="1">
              <a:lnSpc>
                <a:spcPct val="80000"/>
              </a:lnSpc>
            </a:pPr>
            <a:r>
              <a:rPr lang="zh-CN" altLang="en-US" sz="2200" dirty="0" smtClean="0">
                <a:solidFill>
                  <a:schemeClr val="accent2"/>
                </a:solidFill>
              </a:rPr>
              <a:t>表面催化</a:t>
            </a:r>
            <a:r>
              <a:rPr lang="zh-CN" altLang="en-US" sz="2200" dirty="0" smtClean="0">
                <a:solidFill>
                  <a:schemeClr val="accent2"/>
                </a:solidFill>
              </a:rPr>
              <a:t>、表面自组装、太阳能电池</a:t>
            </a:r>
            <a:r>
              <a:rPr lang="zh-CN" altLang="en-US" sz="2200" dirty="0" smtClean="0">
                <a:solidFill>
                  <a:schemeClr val="accent2"/>
                </a:solidFill>
              </a:rPr>
              <a:t>、产氢和储氢、生命体系</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2339975" y="836613"/>
            <a:ext cx="4219575" cy="519112"/>
          </a:xfrm>
          <a:prstGeom prst="rect">
            <a:avLst/>
          </a:prstGeom>
          <a:noFill/>
          <a:ln w="9525">
            <a:noFill/>
            <a:miter lim="800000"/>
            <a:headEnd/>
            <a:tailEnd/>
          </a:ln>
        </p:spPr>
        <p:txBody>
          <a:bodyPr wrap="none" anchor="ctr">
            <a:spAutoFit/>
          </a:bodyPr>
          <a:lstStyle/>
          <a:p>
            <a:pPr algn="l"/>
            <a:r>
              <a:rPr lang="zh-CN" altLang="en-US" sz="2800" b="1"/>
              <a:t>水在 </a:t>
            </a:r>
            <a:r>
              <a:rPr lang="en-US" altLang="zh-CN" sz="2800" b="1"/>
              <a:t>TiO</a:t>
            </a:r>
            <a:r>
              <a:rPr lang="en-US" altLang="zh-CN" sz="2800" b="1" baseline="-30000"/>
              <a:t>2</a:t>
            </a:r>
            <a:r>
              <a:rPr lang="zh-CN" altLang="en-US" sz="2800" b="1"/>
              <a:t>表面的光解反应</a:t>
            </a:r>
            <a:endParaRPr lang="zh-CN" altLang="en-US" sz="2800"/>
          </a:p>
        </p:txBody>
      </p:sp>
      <p:pic>
        <p:nvPicPr>
          <p:cNvPr id="84995" name="Picture 4" descr="cover_dye sensitized"/>
          <p:cNvPicPr>
            <a:picLocks noChangeAspect="1" noChangeArrowheads="1"/>
          </p:cNvPicPr>
          <p:nvPr/>
        </p:nvPicPr>
        <p:blipFill>
          <a:blip r:embed="rId2"/>
          <a:srcRect/>
          <a:stretch>
            <a:fillRect/>
          </a:stretch>
        </p:blipFill>
        <p:spPr bwMode="auto">
          <a:xfrm>
            <a:off x="1763713" y="1557338"/>
            <a:ext cx="5257800" cy="4133850"/>
          </a:xfrm>
          <a:prstGeom prst="rect">
            <a:avLst/>
          </a:prstGeom>
          <a:noFill/>
          <a:ln w="9525">
            <a:noFill/>
            <a:miter lim="800000"/>
            <a:headEnd/>
            <a:tailEnd/>
          </a:ln>
        </p:spPr>
      </p:pic>
      <p:sp>
        <p:nvSpPr>
          <p:cNvPr id="84996" name="Rectangle 6"/>
          <p:cNvSpPr>
            <a:spLocks noChangeArrowheads="1"/>
          </p:cNvSpPr>
          <p:nvPr/>
        </p:nvSpPr>
        <p:spPr bwMode="auto">
          <a:xfrm>
            <a:off x="6423025" y="5588000"/>
            <a:ext cx="184150" cy="579438"/>
          </a:xfrm>
          <a:prstGeom prst="rect">
            <a:avLst/>
          </a:prstGeom>
          <a:noFill/>
          <a:ln w="9525">
            <a:noFill/>
            <a:miter lim="800000"/>
            <a:headEnd/>
            <a:tailEnd/>
          </a:ln>
        </p:spPr>
        <p:txBody>
          <a:bodyPr wrap="none" anchor="ctr">
            <a:spAutoFit/>
          </a:bodyPr>
          <a:lstStyle/>
          <a:p>
            <a:r>
              <a:rPr lang="zh-CN" altLang="en-US" sz="1200" b="1">
                <a:solidFill>
                  <a:srgbClr val="FF0000"/>
                </a:solidFill>
              </a:rPr>
              <a:t/>
            </a:r>
            <a:br>
              <a:rPr lang="zh-CN" altLang="en-US" sz="1200" b="1">
                <a:solidFill>
                  <a:srgbClr val="FF0000"/>
                </a:solidFill>
              </a:rPr>
            </a:br>
            <a:endParaRPr lang="zh-CN" altLang="en-US"/>
          </a:p>
        </p:txBody>
      </p:sp>
      <p:sp>
        <p:nvSpPr>
          <p:cNvPr id="84997" name="Rectangle 7"/>
          <p:cNvSpPr>
            <a:spLocks noChangeArrowheads="1"/>
          </p:cNvSpPr>
          <p:nvPr/>
        </p:nvSpPr>
        <p:spPr bwMode="auto">
          <a:xfrm>
            <a:off x="1476375" y="5949950"/>
            <a:ext cx="5975350" cy="396875"/>
          </a:xfrm>
          <a:prstGeom prst="rect">
            <a:avLst/>
          </a:prstGeom>
          <a:noFill/>
          <a:ln w="9525">
            <a:noFill/>
            <a:miter lim="800000"/>
            <a:headEnd/>
            <a:tailEnd/>
          </a:ln>
        </p:spPr>
        <p:txBody>
          <a:bodyPr wrap="none" anchor="ctr">
            <a:spAutoFit/>
          </a:bodyPr>
          <a:lstStyle/>
          <a:p>
            <a:r>
              <a:rPr lang="en-US" altLang="zh-CN"/>
              <a:t>C. L. Pang </a:t>
            </a:r>
            <a:r>
              <a:rPr lang="en-US" altLang="zh-CN" i="1"/>
              <a:t>et al</a:t>
            </a:r>
            <a:r>
              <a:rPr lang="en-US" altLang="zh-CN"/>
              <a:t>., </a:t>
            </a:r>
            <a:r>
              <a:rPr lang="en-US" altLang="zh-CN" i="1"/>
              <a:t>Chem. Soc. Rev.</a:t>
            </a:r>
            <a:r>
              <a:rPr lang="en-US" altLang="zh-CN"/>
              <a:t> </a:t>
            </a:r>
            <a:r>
              <a:rPr lang="en-US" altLang="zh-CN" b="1"/>
              <a:t>37</a:t>
            </a:r>
            <a:r>
              <a:rPr lang="en-US" altLang="zh-CN"/>
              <a:t>, 2328-2353 (2008)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band_bending"/>
          <p:cNvPicPr>
            <a:picLocks noChangeAspect="1" noChangeArrowheads="1"/>
          </p:cNvPicPr>
          <p:nvPr/>
        </p:nvPicPr>
        <p:blipFill>
          <a:blip r:embed="rId2"/>
          <a:srcRect/>
          <a:stretch>
            <a:fillRect/>
          </a:stretch>
        </p:blipFill>
        <p:spPr bwMode="auto">
          <a:xfrm>
            <a:off x="531813" y="1971675"/>
            <a:ext cx="2600325" cy="2609850"/>
          </a:xfrm>
          <a:prstGeom prst="rect">
            <a:avLst/>
          </a:prstGeom>
          <a:noFill/>
          <a:ln w="9525">
            <a:noFill/>
            <a:miter lim="800000"/>
            <a:headEnd/>
            <a:tailEnd/>
          </a:ln>
        </p:spPr>
      </p:pic>
      <p:pic>
        <p:nvPicPr>
          <p:cNvPr id="86019" name="Picture 5" descr="schematics_water splitting"/>
          <p:cNvPicPr>
            <a:picLocks noChangeAspect="1" noChangeArrowheads="1"/>
          </p:cNvPicPr>
          <p:nvPr/>
        </p:nvPicPr>
        <p:blipFill>
          <a:blip r:embed="rId3"/>
          <a:srcRect/>
          <a:stretch>
            <a:fillRect/>
          </a:stretch>
        </p:blipFill>
        <p:spPr bwMode="auto">
          <a:xfrm>
            <a:off x="3563938" y="1066800"/>
            <a:ext cx="5113337" cy="4522788"/>
          </a:xfrm>
          <a:prstGeom prst="rect">
            <a:avLst/>
          </a:prstGeom>
          <a:noFill/>
          <a:ln w="9525">
            <a:noFill/>
            <a:miter lim="800000"/>
            <a:headEnd/>
            <a:tailEnd/>
          </a:ln>
        </p:spPr>
      </p:pic>
      <p:sp>
        <p:nvSpPr>
          <p:cNvPr id="86020" name="Rectangle 6"/>
          <p:cNvSpPr>
            <a:spLocks noChangeArrowheads="1"/>
          </p:cNvSpPr>
          <p:nvPr/>
        </p:nvSpPr>
        <p:spPr bwMode="auto">
          <a:xfrm>
            <a:off x="406400" y="1268413"/>
            <a:ext cx="3152775" cy="396875"/>
          </a:xfrm>
          <a:prstGeom prst="rect">
            <a:avLst/>
          </a:prstGeom>
          <a:noFill/>
          <a:ln w="9525">
            <a:noFill/>
            <a:miter lim="800000"/>
            <a:headEnd/>
            <a:tailEnd/>
          </a:ln>
        </p:spPr>
        <p:txBody>
          <a:bodyPr wrap="none" anchor="ctr">
            <a:spAutoFit/>
          </a:bodyPr>
          <a:lstStyle/>
          <a:p>
            <a:r>
              <a:rPr lang="en-US" altLang="zh-CN" b="1" i="1">
                <a:solidFill>
                  <a:schemeClr val="accent2"/>
                </a:solidFill>
              </a:rPr>
              <a:t>n</a:t>
            </a:r>
            <a:r>
              <a:rPr lang="en-US" altLang="zh-CN" b="1">
                <a:solidFill>
                  <a:schemeClr val="accent2"/>
                </a:solidFill>
              </a:rPr>
              <a:t>-TiO</a:t>
            </a:r>
            <a:r>
              <a:rPr lang="en-US" altLang="zh-CN" b="1" baseline="-25000">
                <a:solidFill>
                  <a:schemeClr val="accent2"/>
                </a:solidFill>
              </a:rPr>
              <a:t>2</a:t>
            </a:r>
            <a:r>
              <a:rPr lang="en-US" altLang="zh-CN" b="1">
                <a:solidFill>
                  <a:schemeClr val="accent2"/>
                </a:solidFill>
              </a:rPr>
              <a:t>/electrolyte junction </a:t>
            </a:r>
          </a:p>
        </p:txBody>
      </p:sp>
      <p:sp>
        <p:nvSpPr>
          <p:cNvPr id="86021" name="Rectangle 7"/>
          <p:cNvSpPr>
            <a:spLocks noChangeArrowheads="1"/>
          </p:cNvSpPr>
          <p:nvPr/>
        </p:nvSpPr>
        <p:spPr bwMode="auto">
          <a:xfrm>
            <a:off x="4256088" y="5751513"/>
            <a:ext cx="4075112" cy="701675"/>
          </a:xfrm>
          <a:prstGeom prst="rect">
            <a:avLst/>
          </a:prstGeom>
          <a:noFill/>
          <a:ln w="9525">
            <a:noFill/>
            <a:miter lim="800000"/>
            <a:headEnd/>
            <a:tailEnd/>
          </a:ln>
        </p:spPr>
        <p:txBody>
          <a:bodyPr wrap="none" anchor="ctr">
            <a:spAutoFit/>
          </a:bodyPr>
          <a:lstStyle/>
          <a:p>
            <a:r>
              <a:rPr lang="en-US" altLang="zh-CN" b="1">
                <a:solidFill>
                  <a:schemeClr val="accent2"/>
                </a:solidFill>
              </a:rPr>
              <a:t>The photon-induced water splitting </a:t>
            </a:r>
          </a:p>
          <a:p>
            <a:r>
              <a:rPr lang="en-US" altLang="zh-CN" b="1">
                <a:solidFill>
                  <a:schemeClr val="accent2"/>
                </a:solidFill>
              </a:rPr>
              <a:t>process in a TiO</a:t>
            </a:r>
            <a:r>
              <a:rPr lang="en-US" altLang="zh-CN" b="1" baseline="-25000">
                <a:solidFill>
                  <a:schemeClr val="accent2"/>
                </a:solidFill>
              </a:rPr>
              <a:t>2</a:t>
            </a:r>
            <a:r>
              <a:rPr lang="en-US" altLang="zh-CN" b="1">
                <a:solidFill>
                  <a:schemeClr val="accent2"/>
                </a:solidFill>
              </a:rPr>
              <a:t>-based PEC </a:t>
            </a:r>
          </a:p>
        </p:txBody>
      </p:sp>
      <p:sp>
        <p:nvSpPr>
          <p:cNvPr id="86022" name="Rectangle 8"/>
          <p:cNvSpPr>
            <a:spLocks noGrp="1" noChangeArrowheads="1"/>
          </p:cNvSpPr>
          <p:nvPr>
            <p:ph type="title" idx="4294967295"/>
          </p:nvPr>
        </p:nvSpPr>
        <p:spPr bwMode="auto">
          <a:xfrm>
            <a:off x="519113" y="260350"/>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表面光解水的原理</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bwMode="auto">
          <a:xfrm>
            <a:off x="519113" y="333375"/>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光解水的商业化应用</a:t>
            </a:r>
          </a:p>
        </p:txBody>
      </p:sp>
      <p:pic>
        <p:nvPicPr>
          <p:cNvPr id="87043" name="Picture 4" descr="overall trend_solar hydrogen"/>
          <p:cNvPicPr>
            <a:picLocks noChangeAspect="1" noChangeArrowheads="1"/>
          </p:cNvPicPr>
          <p:nvPr/>
        </p:nvPicPr>
        <p:blipFill>
          <a:blip r:embed="rId2"/>
          <a:srcRect/>
          <a:stretch>
            <a:fillRect/>
          </a:stretch>
        </p:blipFill>
        <p:spPr bwMode="auto">
          <a:xfrm>
            <a:off x="900113" y="1270000"/>
            <a:ext cx="7200900" cy="4606925"/>
          </a:xfrm>
          <a:prstGeom prst="rect">
            <a:avLst/>
          </a:prstGeom>
          <a:noFill/>
          <a:ln w="9525">
            <a:noFill/>
            <a:miter lim="800000"/>
            <a:headEnd/>
            <a:tailEnd/>
          </a:ln>
        </p:spPr>
      </p:pic>
      <p:sp>
        <p:nvSpPr>
          <p:cNvPr id="87044" name="Text Box 5"/>
          <p:cNvSpPr txBox="1">
            <a:spLocks noChangeArrowheads="1"/>
          </p:cNvSpPr>
          <p:nvPr/>
        </p:nvSpPr>
        <p:spPr bwMode="auto">
          <a:xfrm>
            <a:off x="3303588" y="6092825"/>
            <a:ext cx="2995612" cy="396875"/>
          </a:xfrm>
          <a:prstGeom prst="rect">
            <a:avLst/>
          </a:prstGeom>
          <a:noFill/>
          <a:ln w="9525">
            <a:noFill/>
            <a:miter lim="800000"/>
            <a:headEnd/>
            <a:tailEnd/>
          </a:ln>
        </p:spPr>
        <p:txBody>
          <a:bodyPr wrap="none">
            <a:spAutoFit/>
          </a:bodyPr>
          <a:lstStyle/>
          <a:p>
            <a:r>
              <a:rPr lang="zh-CN" altLang="en-US" b="1">
                <a:solidFill>
                  <a:srgbClr val="FF3300"/>
                </a:solidFill>
              </a:rPr>
              <a:t>能量转换效率存在瓶颈！</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bwMode="auto">
          <a:xfrm>
            <a:off x="457200" y="274638"/>
            <a:ext cx="8362950" cy="1143000"/>
          </a:xfrm>
          <a:prstGeom prst="rect">
            <a:avLst/>
          </a:prstGeom>
          <a:noFill/>
          <a:ln>
            <a:miter lim="800000"/>
            <a:headEnd/>
            <a:tailEnd/>
          </a:ln>
        </p:spPr>
        <p:txBody>
          <a:bodyPr/>
          <a:lstStyle/>
          <a:p>
            <a:pPr eaLnBrk="1" hangingPunct="1"/>
            <a:r>
              <a:rPr lang="en-US" altLang="zh-CN" sz="4000" b="1" smtClean="0">
                <a:solidFill>
                  <a:srgbClr val="006600"/>
                </a:solidFill>
              </a:rPr>
              <a:t>Surface science </a:t>
            </a:r>
            <a:br>
              <a:rPr lang="en-US" altLang="zh-CN" sz="4000" b="1" smtClean="0">
                <a:solidFill>
                  <a:srgbClr val="006600"/>
                </a:solidFill>
              </a:rPr>
            </a:br>
            <a:r>
              <a:rPr lang="en-US" altLang="zh-CN" sz="4000" b="1" smtClean="0">
                <a:solidFill>
                  <a:srgbClr val="006600"/>
                </a:solidFill>
              </a:rPr>
              <a:t>at H</a:t>
            </a:r>
            <a:r>
              <a:rPr lang="en-US" altLang="zh-CN" sz="4000" b="1" baseline="-25000" smtClean="0">
                <a:solidFill>
                  <a:srgbClr val="006600"/>
                </a:solidFill>
              </a:rPr>
              <a:t>2</a:t>
            </a:r>
            <a:r>
              <a:rPr lang="en-US" altLang="zh-CN" sz="4000" b="1" smtClean="0">
                <a:solidFill>
                  <a:srgbClr val="006600"/>
                </a:solidFill>
              </a:rPr>
              <a:t>O/TiO</a:t>
            </a:r>
            <a:r>
              <a:rPr lang="en-US" altLang="zh-CN" sz="4000" b="1" baseline="-25000" smtClean="0">
                <a:solidFill>
                  <a:srgbClr val="006600"/>
                </a:solidFill>
              </a:rPr>
              <a:t>2</a:t>
            </a:r>
            <a:r>
              <a:rPr lang="en-US" altLang="zh-CN" sz="4000" b="1" smtClean="0">
                <a:solidFill>
                  <a:srgbClr val="006600"/>
                </a:solidFill>
              </a:rPr>
              <a:t> interface</a:t>
            </a:r>
          </a:p>
        </p:txBody>
      </p:sp>
      <p:sp>
        <p:nvSpPr>
          <p:cNvPr id="88067" name="Rectangle 3"/>
          <p:cNvSpPr>
            <a:spLocks noGrp="1" noChangeArrowheads="1"/>
          </p:cNvSpPr>
          <p:nvPr>
            <p:ph type="body" idx="4294967295"/>
          </p:nvPr>
        </p:nvSpPr>
        <p:spPr bwMode="auto">
          <a:xfrm>
            <a:off x="457200" y="1927225"/>
            <a:ext cx="8229600" cy="4525963"/>
          </a:xfrm>
          <a:prstGeom prst="rect">
            <a:avLst/>
          </a:prstGeom>
          <a:noFill/>
          <a:ln>
            <a:miter lim="800000"/>
            <a:headEnd/>
            <a:tailEnd/>
          </a:ln>
        </p:spPr>
        <p:txBody>
          <a:bodyPr/>
          <a:lstStyle/>
          <a:p>
            <a:pPr eaLnBrk="1" hangingPunct="1"/>
            <a:r>
              <a:rPr lang="en-US" altLang="zh-CN" sz="2800" smtClean="0"/>
              <a:t>Since the photon-induced water splitting only occur on the surface of TiO</a:t>
            </a:r>
            <a:r>
              <a:rPr lang="en-US" altLang="zh-CN" sz="2800" baseline="-25000" smtClean="0"/>
              <a:t>2</a:t>
            </a:r>
            <a:r>
              <a:rPr lang="en-US" altLang="zh-CN" sz="2800" smtClean="0"/>
              <a:t>, the detailed understanding of the interaction between water molecule and TiO</a:t>
            </a:r>
            <a:r>
              <a:rPr lang="en-US" altLang="zh-CN" sz="2800" baseline="-25000" smtClean="0"/>
              <a:t>2</a:t>
            </a:r>
            <a:r>
              <a:rPr lang="en-US" altLang="zh-CN" sz="2800" smtClean="0"/>
              <a:t> surface is crucial for improving the efficiency of this process.</a:t>
            </a:r>
          </a:p>
          <a:p>
            <a:pPr eaLnBrk="1" hangingPunct="1"/>
            <a:endParaRPr lang="en-US" altLang="zh-CN" sz="2800" smtClean="0"/>
          </a:p>
          <a:p>
            <a:pPr eaLnBrk="1" hangingPunct="1"/>
            <a:r>
              <a:rPr lang="en-US" altLang="zh-CN" sz="2800" smtClean="0"/>
              <a:t>Lots of fundamental research in surface science has been performed with the help of various surface-sensitive probes, such as STM, fs-Laser, EELS…</a:t>
            </a:r>
            <a:endParaRPr lang="zh-CN" altLang="en-US" sz="28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auto">
          <a:xfrm>
            <a:off x="457200" y="490538"/>
            <a:ext cx="8229600" cy="850900"/>
          </a:xfrm>
          <a:prstGeom prst="rect">
            <a:avLst/>
          </a:prstGeom>
          <a:noFill/>
          <a:ln>
            <a:miter lim="800000"/>
            <a:headEnd/>
            <a:tailEnd/>
          </a:ln>
        </p:spPr>
        <p:txBody>
          <a:bodyPr/>
          <a:lstStyle/>
          <a:p>
            <a:pPr eaLnBrk="1" hangingPunct="1"/>
            <a:r>
              <a:rPr lang="en-US" altLang="zh-CN" sz="3600" dirty="0" smtClean="0"/>
              <a:t>TiO</a:t>
            </a:r>
            <a:r>
              <a:rPr lang="en-US" altLang="zh-CN" sz="3600" baseline="-25000" dirty="0" smtClean="0"/>
              <a:t>2</a:t>
            </a:r>
            <a:r>
              <a:rPr lang="zh-CN" altLang="en-US" sz="3600" dirty="0" smtClean="0"/>
              <a:t>表面的原子分辨图</a:t>
            </a:r>
          </a:p>
        </p:txBody>
      </p:sp>
      <p:pic>
        <p:nvPicPr>
          <p:cNvPr id="89091" name="Picture 4"/>
          <p:cNvPicPr>
            <a:picLocks noChangeAspect="1" noChangeArrowheads="1"/>
          </p:cNvPicPr>
          <p:nvPr/>
        </p:nvPicPr>
        <p:blipFill>
          <a:blip r:embed="rId2"/>
          <a:srcRect/>
          <a:stretch>
            <a:fillRect/>
          </a:stretch>
        </p:blipFill>
        <p:spPr bwMode="auto">
          <a:xfrm>
            <a:off x="107950" y="1773238"/>
            <a:ext cx="4248150" cy="2767012"/>
          </a:xfrm>
          <a:prstGeom prst="rect">
            <a:avLst/>
          </a:prstGeom>
          <a:noFill/>
          <a:ln w="9525">
            <a:noFill/>
            <a:miter lim="800000"/>
            <a:headEnd/>
            <a:tailEnd/>
          </a:ln>
        </p:spPr>
      </p:pic>
      <p:pic>
        <p:nvPicPr>
          <p:cNvPr id="89092" name="Picture 5"/>
          <p:cNvPicPr>
            <a:picLocks noChangeAspect="1" noChangeArrowheads="1"/>
          </p:cNvPicPr>
          <p:nvPr/>
        </p:nvPicPr>
        <p:blipFill>
          <a:blip r:embed="rId3"/>
          <a:srcRect/>
          <a:stretch>
            <a:fillRect/>
          </a:stretch>
        </p:blipFill>
        <p:spPr bwMode="auto">
          <a:xfrm>
            <a:off x="4643438" y="1844675"/>
            <a:ext cx="3529012" cy="3494088"/>
          </a:xfrm>
          <a:prstGeom prst="rect">
            <a:avLst/>
          </a:prstGeom>
          <a:noFill/>
          <a:ln w="9525">
            <a:noFill/>
            <a:miter lim="800000"/>
            <a:headEnd/>
            <a:tailEnd/>
          </a:ln>
        </p:spPr>
      </p:pic>
      <p:sp>
        <p:nvSpPr>
          <p:cNvPr id="89093" name="Text Box 6"/>
          <p:cNvSpPr txBox="1">
            <a:spLocks noChangeArrowheads="1"/>
          </p:cNvSpPr>
          <p:nvPr/>
        </p:nvSpPr>
        <p:spPr bwMode="auto">
          <a:xfrm>
            <a:off x="5580063" y="5445125"/>
            <a:ext cx="1860550" cy="1006475"/>
          </a:xfrm>
          <a:prstGeom prst="rect">
            <a:avLst/>
          </a:prstGeom>
          <a:noFill/>
          <a:ln w="9525">
            <a:noFill/>
            <a:miter lim="800000"/>
            <a:headEnd/>
            <a:tailEnd/>
          </a:ln>
        </p:spPr>
        <p:txBody>
          <a:bodyPr wrap="none">
            <a:spAutoFit/>
          </a:bodyPr>
          <a:lstStyle/>
          <a:p>
            <a:pPr algn="l"/>
            <a:r>
              <a:rPr lang="en-US" altLang="zh-CN" b="1">
                <a:solidFill>
                  <a:srgbClr val="006600"/>
                </a:solidFill>
              </a:rPr>
              <a:t>I:</a:t>
            </a:r>
            <a:r>
              <a:rPr lang="en-US" altLang="zh-CN"/>
              <a:t> oxygen defect</a:t>
            </a:r>
          </a:p>
          <a:p>
            <a:pPr algn="l"/>
            <a:r>
              <a:rPr lang="en-US" altLang="zh-CN" b="1">
                <a:solidFill>
                  <a:srgbClr val="006600"/>
                </a:solidFill>
              </a:rPr>
              <a:t>II:</a:t>
            </a:r>
            <a:r>
              <a:rPr lang="en-US" altLang="zh-CN"/>
              <a:t> OH</a:t>
            </a:r>
          </a:p>
          <a:p>
            <a:pPr algn="l"/>
            <a:r>
              <a:rPr lang="en-US" altLang="zh-CN" b="1">
                <a:solidFill>
                  <a:srgbClr val="006600"/>
                </a:solidFill>
              </a:rPr>
              <a:t>III</a:t>
            </a:r>
            <a:r>
              <a:rPr lang="en-US" altLang="zh-CN"/>
              <a:t>: two OH</a:t>
            </a:r>
          </a:p>
        </p:txBody>
      </p:sp>
      <p:sp>
        <p:nvSpPr>
          <p:cNvPr id="89094" name="Rectangle 7"/>
          <p:cNvSpPr>
            <a:spLocks noChangeArrowheads="1"/>
          </p:cNvSpPr>
          <p:nvPr/>
        </p:nvSpPr>
        <p:spPr bwMode="auto">
          <a:xfrm>
            <a:off x="266700" y="5911850"/>
            <a:ext cx="4060825" cy="396875"/>
          </a:xfrm>
          <a:prstGeom prst="rect">
            <a:avLst/>
          </a:prstGeom>
          <a:noFill/>
          <a:ln w="9525">
            <a:noFill/>
            <a:miter lim="800000"/>
            <a:headEnd/>
            <a:tailEnd/>
          </a:ln>
        </p:spPr>
        <p:txBody>
          <a:bodyPr wrap="none">
            <a:spAutoFit/>
          </a:bodyPr>
          <a:lstStyle/>
          <a:p>
            <a:r>
              <a:rPr lang="en-US" altLang="zh-CN" i="1"/>
              <a:t>Surface Science</a:t>
            </a:r>
            <a:r>
              <a:rPr lang="en-US" altLang="zh-CN"/>
              <a:t> </a:t>
            </a:r>
            <a:r>
              <a:rPr lang="en-US" altLang="zh-CN" b="1"/>
              <a:t>598</a:t>
            </a:r>
            <a:r>
              <a:rPr lang="en-US" altLang="zh-CN"/>
              <a:t>,</a:t>
            </a:r>
            <a:r>
              <a:rPr lang="zh-CN" altLang="en-US"/>
              <a:t> </a:t>
            </a:r>
            <a:r>
              <a:rPr lang="en-US" altLang="zh-CN"/>
              <a:t>226–245 (2005) </a:t>
            </a:r>
            <a:endParaRPr lang="zh-CN" altLang="en-US"/>
          </a:p>
        </p:txBody>
      </p:sp>
      <p:sp>
        <p:nvSpPr>
          <p:cNvPr id="89095" name="Text Box 8"/>
          <p:cNvSpPr txBox="1">
            <a:spLocks noChangeArrowheads="1"/>
          </p:cNvSpPr>
          <p:nvPr/>
        </p:nvSpPr>
        <p:spPr bwMode="auto">
          <a:xfrm>
            <a:off x="735013" y="4868863"/>
            <a:ext cx="3348037" cy="396875"/>
          </a:xfrm>
          <a:prstGeom prst="rect">
            <a:avLst/>
          </a:prstGeom>
          <a:noFill/>
          <a:ln w="9525">
            <a:noFill/>
            <a:miter lim="800000"/>
            <a:headEnd/>
            <a:tailEnd/>
          </a:ln>
        </p:spPr>
        <p:txBody>
          <a:bodyPr wrap="none">
            <a:spAutoFit/>
          </a:bodyPr>
          <a:lstStyle/>
          <a:p>
            <a:r>
              <a:rPr lang="en-US" altLang="zh-CN" b="1">
                <a:solidFill>
                  <a:schemeClr val="accent2"/>
                </a:solidFill>
              </a:rPr>
              <a:t>Clean surface is not “clean”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6"/>
          <p:cNvGrpSpPr>
            <a:grpSpLocks/>
          </p:cNvGrpSpPr>
          <p:nvPr/>
        </p:nvGrpSpPr>
        <p:grpSpPr bwMode="auto">
          <a:xfrm>
            <a:off x="611188" y="2060575"/>
            <a:ext cx="8064500" cy="2916238"/>
            <a:chOff x="340" y="1253"/>
            <a:chExt cx="3765" cy="1361"/>
          </a:xfrm>
        </p:grpSpPr>
        <p:pic>
          <p:nvPicPr>
            <p:cNvPr id="90118" name="Picture 7" descr="water dissociation"/>
            <p:cNvPicPr>
              <a:picLocks noChangeAspect="1" noChangeArrowheads="1"/>
            </p:cNvPicPr>
            <p:nvPr/>
          </p:nvPicPr>
          <p:blipFill>
            <a:blip r:embed="rId2"/>
            <a:srcRect r="25471"/>
            <a:stretch>
              <a:fillRect/>
            </a:stretch>
          </p:blipFill>
          <p:spPr bwMode="auto">
            <a:xfrm>
              <a:off x="340" y="1317"/>
              <a:ext cx="3719" cy="1297"/>
            </a:xfrm>
            <a:prstGeom prst="rect">
              <a:avLst/>
            </a:prstGeom>
            <a:noFill/>
            <a:ln w="9525">
              <a:noFill/>
              <a:miter lim="800000"/>
              <a:headEnd/>
              <a:tailEnd/>
            </a:ln>
          </p:spPr>
        </p:pic>
        <p:sp>
          <p:nvSpPr>
            <p:cNvPr id="90119" name="Rectangle 8"/>
            <p:cNvSpPr>
              <a:spLocks noChangeArrowheads="1"/>
            </p:cNvSpPr>
            <p:nvPr/>
          </p:nvSpPr>
          <p:spPr bwMode="auto">
            <a:xfrm>
              <a:off x="3696" y="1253"/>
              <a:ext cx="409" cy="363"/>
            </a:xfrm>
            <a:prstGeom prst="rect">
              <a:avLst/>
            </a:prstGeom>
            <a:solidFill>
              <a:schemeClr val="bg1"/>
            </a:solidFill>
            <a:ln w="9525">
              <a:noFill/>
              <a:miter lim="800000"/>
              <a:headEnd/>
              <a:tailEnd/>
            </a:ln>
          </p:spPr>
          <p:txBody>
            <a:bodyPr wrap="none" anchor="ctr"/>
            <a:lstStyle/>
            <a:p>
              <a:endParaRPr lang="zh-CN" altLang="en-US"/>
            </a:p>
          </p:txBody>
        </p:sp>
      </p:grpSp>
      <p:sp>
        <p:nvSpPr>
          <p:cNvPr id="90115" name="Text Box 9"/>
          <p:cNvSpPr txBox="1">
            <a:spLocks noChangeArrowheads="1"/>
          </p:cNvSpPr>
          <p:nvPr/>
        </p:nvSpPr>
        <p:spPr bwMode="auto">
          <a:xfrm>
            <a:off x="1168400" y="688975"/>
            <a:ext cx="6788150" cy="579438"/>
          </a:xfrm>
          <a:prstGeom prst="rect">
            <a:avLst/>
          </a:prstGeom>
          <a:noFill/>
          <a:ln w="9525">
            <a:noFill/>
            <a:miter lim="800000"/>
            <a:headEnd/>
            <a:tailEnd/>
          </a:ln>
        </p:spPr>
        <p:txBody>
          <a:bodyPr wrap="none">
            <a:spAutoFit/>
          </a:bodyPr>
          <a:lstStyle/>
          <a:p>
            <a:pPr algn="l"/>
            <a:r>
              <a:rPr kumimoji="0" lang="zh-CN" altLang="en-US" sz="3200" dirty="0">
                <a:latin typeface="Arial" pitchFamily="34" charset="0"/>
              </a:rPr>
              <a:t>单个水分子在</a:t>
            </a:r>
            <a:r>
              <a:rPr kumimoji="0" lang="en-US" altLang="zh-CN" sz="3200" dirty="0">
                <a:latin typeface="Arial" pitchFamily="34" charset="0"/>
              </a:rPr>
              <a:t>TiO</a:t>
            </a:r>
            <a:r>
              <a:rPr kumimoji="0" lang="en-US" altLang="zh-CN" sz="3200" baseline="-25000" dirty="0">
                <a:latin typeface="Arial" pitchFamily="34" charset="0"/>
              </a:rPr>
              <a:t>2</a:t>
            </a:r>
            <a:r>
              <a:rPr kumimoji="0" lang="zh-CN" altLang="en-US" sz="3200" dirty="0">
                <a:latin typeface="Arial" pitchFamily="34" charset="0"/>
              </a:rPr>
              <a:t>表面缺陷处的分解 </a:t>
            </a:r>
            <a:endParaRPr kumimoji="0" lang="zh-CN" altLang="en-US" sz="3200" baseline="-25000" dirty="0">
              <a:latin typeface="Arial" pitchFamily="34" charset="0"/>
            </a:endParaRPr>
          </a:p>
        </p:txBody>
      </p:sp>
      <p:sp>
        <p:nvSpPr>
          <p:cNvPr id="90116" name="Rectangle 10"/>
          <p:cNvSpPr>
            <a:spLocks noChangeArrowheads="1"/>
          </p:cNvSpPr>
          <p:nvPr/>
        </p:nvSpPr>
        <p:spPr bwMode="auto">
          <a:xfrm>
            <a:off x="5537200" y="5661025"/>
            <a:ext cx="32829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Nature Materials </a:t>
            </a:r>
            <a:r>
              <a:rPr kumimoji="0" lang="en-US" altLang="zh-CN" sz="1800" b="1">
                <a:latin typeface="Arial" pitchFamily="34" charset="0"/>
              </a:rPr>
              <a:t>5</a:t>
            </a:r>
            <a:r>
              <a:rPr kumimoji="0" lang="en-US" altLang="zh-CN" sz="1800">
                <a:latin typeface="Arial" pitchFamily="34" charset="0"/>
              </a:rPr>
              <a:t>, 189 (2006)</a:t>
            </a:r>
          </a:p>
        </p:txBody>
      </p:sp>
      <p:sp>
        <p:nvSpPr>
          <p:cNvPr id="90117" name="Text Box 13"/>
          <p:cNvSpPr txBox="1">
            <a:spLocks noChangeArrowheads="1"/>
          </p:cNvSpPr>
          <p:nvPr/>
        </p:nvSpPr>
        <p:spPr bwMode="auto">
          <a:xfrm>
            <a:off x="914400" y="5445125"/>
            <a:ext cx="2185988" cy="396875"/>
          </a:xfrm>
          <a:prstGeom prst="rect">
            <a:avLst/>
          </a:prstGeom>
          <a:noFill/>
          <a:ln w="9525">
            <a:noFill/>
            <a:miter lim="800000"/>
            <a:headEnd/>
            <a:tailEnd/>
          </a:ln>
        </p:spPr>
        <p:txBody>
          <a:bodyPr wrap="none">
            <a:spAutoFit/>
          </a:bodyPr>
          <a:lstStyle/>
          <a:p>
            <a:r>
              <a:rPr lang="en-US" altLang="zh-CN" b="1">
                <a:solidFill>
                  <a:schemeClr val="accent2"/>
                </a:solidFill>
              </a:rPr>
              <a:t>STM experiments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D:\Work\Teaching\Surface Physics\2016\第一课：表面物理学的现状及趋势\reference\ja-2011-11919k_0003.gif"/>
          <p:cNvPicPr>
            <a:picLocks noChangeAspect="1" noChangeArrowheads="1"/>
          </p:cNvPicPr>
          <p:nvPr/>
        </p:nvPicPr>
        <p:blipFill>
          <a:blip r:embed="rId2"/>
          <a:srcRect/>
          <a:stretch>
            <a:fillRect/>
          </a:stretch>
        </p:blipFill>
        <p:spPr bwMode="auto">
          <a:xfrm>
            <a:off x="1907704" y="980728"/>
            <a:ext cx="4873904" cy="2232248"/>
          </a:xfrm>
          <a:prstGeom prst="rect">
            <a:avLst/>
          </a:prstGeom>
          <a:noFill/>
        </p:spPr>
      </p:pic>
      <p:sp>
        <p:nvSpPr>
          <p:cNvPr id="3" name="Text Box 9"/>
          <p:cNvSpPr txBox="1">
            <a:spLocks noChangeArrowheads="1"/>
          </p:cNvSpPr>
          <p:nvPr/>
        </p:nvSpPr>
        <p:spPr bwMode="auto">
          <a:xfrm>
            <a:off x="899248" y="260648"/>
            <a:ext cx="6841104"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光照下单个</a:t>
            </a:r>
            <a:r>
              <a:rPr kumimoji="0" lang="zh-CN" altLang="en-US" sz="3200" dirty="0">
                <a:latin typeface="+mj-lt"/>
              </a:rPr>
              <a:t>水分子在</a:t>
            </a:r>
            <a:r>
              <a:rPr kumimoji="0" lang="en-US" altLang="zh-CN" sz="3200" dirty="0" smtClean="0">
                <a:latin typeface="+mj-lt"/>
              </a:rPr>
              <a:t>TiO</a:t>
            </a:r>
            <a:r>
              <a:rPr kumimoji="0" lang="en-US" altLang="zh-CN" sz="3200" baseline="-25000" dirty="0" smtClean="0">
                <a:latin typeface="+mj-lt"/>
              </a:rPr>
              <a:t>2</a:t>
            </a:r>
            <a:r>
              <a:rPr kumimoji="0" lang="zh-CN" altLang="en-US" sz="3200" dirty="0" smtClean="0">
                <a:latin typeface="+mj-lt"/>
              </a:rPr>
              <a:t>表面的</a:t>
            </a:r>
            <a:r>
              <a:rPr kumimoji="0" lang="zh-CN" altLang="en-US" sz="3200" dirty="0">
                <a:latin typeface="+mj-lt"/>
              </a:rPr>
              <a:t>分解 </a:t>
            </a:r>
            <a:endParaRPr kumimoji="0" lang="zh-CN" altLang="en-US" sz="3200" baseline="-25000" dirty="0">
              <a:latin typeface="+mj-lt"/>
            </a:endParaRPr>
          </a:p>
        </p:txBody>
      </p:sp>
      <p:sp>
        <p:nvSpPr>
          <p:cNvPr id="4" name="矩形 3"/>
          <p:cNvSpPr/>
          <p:nvPr/>
        </p:nvSpPr>
        <p:spPr>
          <a:xfrm>
            <a:off x="5220072" y="6300028"/>
            <a:ext cx="3600400" cy="369332"/>
          </a:xfrm>
          <a:prstGeom prst="rect">
            <a:avLst/>
          </a:prstGeom>
        </p:spPr>
        <p:txBody>
          <a:bodyPr wrap="square">
            <a:spAutoFit/>
          </a:bodyPr>
          <a:lstStyle/>
          <a:p>
            <a:r>
              <a:rPr lang="de-DE" altLang="zh-CN" sz="1800" i="1" dirty="0" smtClean="0"/>
              <a:t>J. Am. Chem. Soc.</a:t>
            </a:r>
            <a:r>
              <a:rPr lang="de-DE" altLang="zh-CN" sz="1800" dirty="0" smtClean="0"/>
              <a:t>, </a:t>
            </a:r>
            <a:r>
              <a:rPr lang="de-DE" altLang="zh-CN" sz="1800" dirty="0" smtClean="0"/>
              <a:t>134, 9978 (2012)</a:t>
            </a:r>
            <a:endParaRPr lang="zh-CN" altLang="en-US" sz="1800" dirty="0"/>
          </a:p>
        </p:txBody>
      </p:sp>
      <p:pic>
        <p:nvPicPr>
          <p:cNvPr id="138243" name="Picture 3"/>
          <p:cNvPicPr>
            <a:picLocks noChangeAspect="1" noChangeArrowheads="1"/>
          </p:cNvPicPr>
          <p:nvPr/>
        </p:nvPicPr>
        <p:blipFill>
          <a:blip r:embed="rId3"/>
          <a:srcRect/>
          <a:stretch>
            <a:fillRect/>
          </a:stretch>
        </p:blipFill>
        <p:spPr bwMode="auto">
          <a:xfrm>
            <a:off x="1763688" y="3356992"/>
            <a:ext cx="5976664" cy="2707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zh-CN" altLang="en-US" sz="3600" smtClean="0"/>
              <a:t>水分子与</a:t>
            </a:r>
            <a:r>
              <a:rPr lang="en-US" altLang="zh-CN" sz="3600" smtClean="0"/>
              <a:t>TiO</a:t>
            </a:r>
            <a:r>
              <a:rPr lang="en-US" altLang="zh-CN" sz="3600" baseline="-25000" smtClean="0"/>
              <a:t>2</a:t>
            </a:r>
            <a:r>
              <a:rPr lang="zh-CN" altLang="en-US" sz="3600" smtClean="0"/>
              <a:t>之间的电荷转移</a:t>
            </a:r>
          </a:p>
        </p:txBody>
      </p:sp>
      <p:pic>
        <p:nvPicPr>
          <p:cNvPr id="91139" name="Picture 4"/>
          <p:cNvPicPr>
            <a:picLocks noChangeAspect="1" noChangeArrowheads="1"/>
          </p:cNvPicPr>
          <p:nvPr/>
        </p:nvPicPr>
        <p:blipFill>
          <a:blip r:embed="rId2"/>
          <a:srcRect/>
          <a:stretch>
            <a:fillRect/>
          </a:stretch>
        </p:blipFill>
        <p:spPr bwMode="auto">
          <a:xfrm>
            <a:off x="323850" y="1557338"/>
            <a:ext cx="3816350" cy="3789362"/>
          </a:xfrm>
          <a:prstGeom prst="rect">
            <a:avLst/>
          </a:prstGeom>
          <a:noFill/>
          <a:ln w="9525">
            <a:noFill/>
            <a:miter lim="800000"/>
            <a:headEnd/>
            <a:tailEnd/>
          </a:ln>
        </p:spPr>
      </p:pic>
      <p:pic>
        <p:nvPicPr>
          <p:cNvPr id="91140" name="Picture 6"/>
          <p:cNvPicPr>
            <a:picLocks noChangeAspect="1" noChangeArrowheads="1"/>
          </p:cNvPicPr>
          <p:nvPr/>
        </p:nvPicPr>
        <p:blipFill>
          <a:blip r:embed="rId3"/>
          <a:srcRect/>
          <a:stretch>
            <a:fillRect/>
          </a:stretch>
        </p:blipFill>
        <p:spPr bwMode="auto">
          <a:xfrm>
            <a:off x="4787900" y="1125538"/>
            <a:ext cx="3752850" cy="5184775"/>
          </a:xfrm>
          <a:prstGeom prst="rect">
            <a:avLst/>
          </a:prstGeom>
          <a:noFill/>
          <a:ln w="9525">
            <a:noFill/>
            <a:miter lim="800000"/>
            <a:headEnd/>
            <a:tailEnd/>
          </a:ln>
        </p:spPr>
      </p:pic>
      <p:sp>
        <p:nvSpPr>
          <p:cNvPr id="91141" name="Rectangle 7"/>
          <p:cNvSpPr>
            <a:spLocks noChangeArrowheads="1"/>
          </p:cNvSpPr>
          <p:nvPr/>
        </p:nvSpPr>
        <p:spPr bwMode="auto">
          <a:xfrm>
            <a:off x="203200" y="6272213"/>
            <a:ext cx="4513263" cy="396875"/>
          </a:xfrm>
          <a:prstGeom prst="rect">
            <a:avLst/>
          </a:prstGeom>
          <a:noFill/>
          <a:ln w="9525">
            <a:noFill/>
            <a:miter lim="800000"/>
            <a:headEnd/>
            <a:tailEnd/>
          </a:ln>
        </p:spPr>
        <p:txBody>
          <a:bodyPr wrap="none">
            <a:spAutoFit/>
          </a:bodyPr>
          <a:lstStyle/>
          <a:p>
            <a:r>
              <a:rPr lang="en-US" altLang="en-US"/>
              <a:t>Ken Onda, </a:t>
            </a:r>
            <a:r>
              <a:rPr lang="en-US" altLang="en-US" i="1"/>
              <a:t>et al.</a:t>
            </a:r>
            <a:r>
              <a:rPr lang="en-US" altLang="zh-CN" i="1"/>
              <a:t> Science </a:t>
            </a:r>
            <a:r>
              <a:rPr lang="en-US" altLang="zh-CN" b="1"/>
              <a:t>308</a:t>
            </a:r>
            <a:r>
              <a:rPr lang="en-US" altLang="zh-CN"/>
              <a:t>, 1154 (2005)</a:t>
            </a:r>
            <a:endParaRPr lang="zh-CN" altLang="en-US"/>
          </a:p>
        </p:txBody>
      </p:sp>
      <p:sp>
        <p:nvSpPr>
          <p:cNvPr id="91142" name="Text Box 10"/>
          <p:cNvSpPr txBox="1">
            <a:spLocks noChangeArrowheads="1"/>
          </p:cNvSpPr>
          <p:nvPr/>
        </p:nvSpPr>
        <p:spPr bwMode="auto">
          <a:xfrm>
            <a:off x="336550" y="1087438"/>
            <a:ext cx="3190875" cy="396875"/>
          </a:xfrm>
          <a:prstGeom prst="rect">
            <a:avLst/>
          </a:prstGeom>
          <a:noFill/>
          <a:ln w="9525">
            <a:noFill/>
            <a:miter lim="800000"/>
            <a:headEnd/>
            <a:tailEnd/>
          </a:ln>
        </p:spPr>
        <p:txBody>
          <a:bodyPr wrap="none">
            <a:spAutoFit/>
          </a:bodyPr>
          <a:lstStyle/>
          <a:p>
            <a:r>
              <a:rPr lang="en-US" altLang="zh-CN" b="1">
                <a:solidFill>
                  <a:schemeClr val="accent2"/>
                </a:solidFill>
              </a:rPr>
              <a:t>Ultrafast laser experiments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zh-CN" altLang="en-US" dirty="0" smtClean="0">
                <a:solidFill>
                  <a:srgbClr val="006600"/>
                </a:solidFill>
                <a:latin typeface="黑体" pitchFamily="49" charset="-122"/>
                <a:ea typeface="黑体" pitchFamily="49" charset="-122"/>
              </a:rPr>
              <a:t>本节课小结</a:t>
            </a:r>
          </a:p>
        </p:txBody>
      </p:sp>
      <p:sp>
        <p:nvSpPr>
          <p:cNvPr id="9216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smtClean="0"/>
              <a:t>表面物理学已同纳米科学、材料科学、半导体物理学、催化学、真空物理等领域紧密地结合在一起。</a:t>
            </a:r>
          </a:p>
          <a:p>
            <a:pPr eaLnBrk="1" hangingPunct="1"/>
            <a:r>
              <a:rPr lang="zh-CN" altLang="en-US" smtClean="0"/>
              <a:t>表面物理学的实验研究中所涉及的方法和技术已经在解决凝聚态物理领域重大物理问题上发挥了及其重要的作用。</a:t>
            </a:r>
          </a:p>
          <a:p>
            <a:pPr eaLnBrk="1" hangingPunct="1"/>
            <a:r>
              <a:rPr lang="zh-CN" altLang="en-US" smtClean="0"/>
              <a:t>表面物理学不仅仅是基础研究，而且具有很强的应用背景。</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87363" y="4838700"/>
            <a:ext cx="8405812" cy="822325"/>
          </a:xfrm>
          <a:prstGeom prst="rect">
            <a:avLst/>
          </a:prstGeom>
          <a:noFill/>
          <a:ln w="9525">
            <a:noFill/>
            <a:miter lim="800000"/>
            <a:headEnd/>
            <a:tailEnd/>
          </a:ln>
        </p:spPr>
        <p:txBody>
          <a:bodyPr>
            <a:spAutoFit/>
          </a:bodyPr>
          <a:lstStyle/>
          <a:p>
            <a:r>
              <a:rPr lang="en-US" altLang="zh-CN" sz="2400">
                <a:solidFill>
                  <a:srgbClr val="990000"/>
                </a:solidFill>
                <a:latin typeface="Arial" pitchFamily="34" charset="0"/>
                <a:ea typeface="楷体_GB2312" pitchFamily="49" charset="-122"/>
              </a:rPr>
              <a:t>Theoretical: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Low Symmetry</a:t>
            </a:r>
          </a:p>
          <a:p>
            <a:r>
              <a:rPr lang="en-US" altLang="zh-CN" sz="2400">
                <a:solidFill>
                  <a:srgbClr val="990000"/>
                </a:solidFill>
                <a:latin typeface="Arial" pitchFamily="34" charset="0"/>
                <a:ea typeface="楷体_GB2312" pitchFamily="49" charset="-122"/>
              </a:rPr>
              <a:t>Experimental: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Imperfections &amp; Contamination</a:t>
            </a:r>
          </a:p>
        </p:txBody>
      </p:sp>
      <p:pic>
        <p:nvPicPr>
          <p:cNvPr id="18435" name="Picture 8" descr="plummer_elsevier"/>
          <p:cNvPicPr>
            <a:picLocks noChangeAspect="1" noChangeArrowheads="1"/>
          </p:cNvPicPr>
          <p:nvPr/>
        </p:nvPicPr>
        <p:blipFill>
          <a:blip r:embed="rId2"/>
          <a:srcRect t="33437" b="16409"/>
          <a:stretch>
            <a:fillRect/>
          </a:stretch>
        </p:blipFill>
        <p:spPr bwMode="auto">
          <a:xfrm>
            <a:off x="2554288" y="1457325"/>
            <a:ext cx="3673475" cy="2763838"/>
          </a:xfrm>
          <a:prstGeom prst="rect">
            <a:avLst/>
          </a:prstGeom>
          <a:noFill/>
          <a:ln w="9525">
            <a:noFill/>
            <a:miter lim="800000"/>
            <a:headEnd/>
            <a:tailEnd/>
          </a:ln>
        </p:spPr>
      </p:pic>
      <p:sp>
        <p:nvSpPr>
          <p:cNvPr id="18436" name="Text Box 9"/>
          <p:cNvSpPr txBox="1">
            <a:spLocks noChangeArrowheads="1"/>
          </p:cNvSpPr>
          <p:nvPr/>
        </p:nvSpPr>
        <p:spPr bwMode="auto">
          <a:xfrm>
            <a:off x="736600" y="496888"/>
            <a:ext cx="7651750" cy="519112"/>
          </a:xfrm>
          <a:prstGeom prst="rect">
            <a:avLst/>
          </a:prstGeom>
          <a:noFill/>
          <a:ln w="9525">
            <a:noFill/>
            <a:miter lim="800000"/>
            <a:headEnd/>
            <a:tailEnd/>
          </a:ln>
        </p:spPr>
        <p:txBody>
          <a:bodyPr wrap="none">
            <a:spAutoFit/>
          </a:bodyPr>
          <a:lstStyle/>
          <a:p>
            <a:r>
              <a:rPr lang="zh-CN" altLang="en-US" sz="2800">
                <a:solidFill>
                  <a:srgbClr val="006600"/>
                </a:solidFill>
                <a:ea typeface="黑体" pitchFamily="49" charset="-122"/>
              </a:rPr>
              <a:t>表面科学是一门新兴的科学，具有很大的挑战性</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428625" y="71438"/>
            <a:ext cx="8229600" cy="1139825"/>
          </a:xfrm>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Smallest movie on surface</a:t>
            </a:r>
          </a:p>
        </p:txBody>
      </p:sp>
      <p:sp>
        <p:nvSpPr>
          <p:cNvPr id="7172" name="Text Box 7"/>
          <p:cNvSpPr txBox="1">
            <a:spLocks noChangeArrowheads="1"/>
          </p:cNvSpPr>
          <p:nvPr/>
        </p:nvSpPr>
        <p:spPr bwMode="auto">
          <a:xfrm>
            <a:off x="6787902" y="974056"/>
            <a:ext cx="1960562" cy="366712"/>
          </a:xfrm>
          <a:prstGeom prst="rect">
            <a:avLst/>
          </a:prstGeom>
          <a:noFill/>
          <a:ln w="9525">
            <a:noFill/>
            <a:miter lim="800000"/>
            <a:headEnd/>
            <a:tailEnd/>
          </a:ln>
        </p:spPr>
        <p:txBody>
          <a:bodyPr wrap="none">
            <a:spAutoFit/>
          </a:bodyPr>
          <a:lstStyle/>
          <a:p>
            <a:r>
              <a:rPr lang="en-US" altLang="zh-CN" dirty="0">
                <a:latin typeface="Calibri" pitchFamily="34" charset="0"/>
              </a:rPr>
              <a:t>IBM </a:t>
            </a:r>
            <a:r>
              <a:rPr lang="en-US" altLang="zh-CN" dirty="0" err="1">
                <a:latin typeface="Calibri" pitchFamily="34" charset="0"/>
              </a:rPr>
              <a:t>Almaden</a:t>
            </a:r>
            <a:r>
              <a:rPr lang="en-US" altLang="zh-CN" dirty="0">
                <a:latin typeface="Calibri" pitchFamily="34" charset="0"/>
              </a:rPr>
              <a:t> 2013</a:t>
            </a:r>
          </a:p>
        </p:txBody>
      </p:sp>
    </p:spTree>
    <p:controls>
      <p:control spid="7170" name="WindowsMediaPlayer2" r:id="rId2" imgW="8428450" imgH="5089524"/>
    </p:controls>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4294967295"/>
          </p:nvPr>
        </p:nvSpPr>
        <p:spPr bwMode="auto">
          <a:xfrm>
            <a:off x="395288" y="2349500"/>
            <a:ext cx="8229600" cy="1397000"/>
          </a:xfrm>
          <a:prstGeom prst="rect">
            <a:avLst/>
          </a:prstGeom>
          <a:ln>
            <a:miter lim="800000"/>
            <a:headEnd/>
            <a:tailEnd/>
          </a:ln>
        </p:spPr>
        <p:txBody>
          <a:bodyPr/>
          <a:lstStyle/>
          <a:p>
            <a:pPr algn="ctr" eaLnBrk="1" hangingPunct="1">
              <a:lnSpc>
                <a:spcPct val="80000"/>
              </a:lnSpc>
              <a:buFontTx/>
              <a:buNone/>
              <a:defRPr/>
            </a:pPr>
            <a:r>
              <a:rPr lang="zh-CN" altLang="en-US" sz="2800" b="1" dirty="0" smtClean="0"/>
              <a:t>下一节课：</a:t>
            </a:r>
          </a:p>
          <a:p>
            <a:pPr algn="ctr" eaLnBrk="1" hangingPunct="1">
              <a:lnSpc>
                <a:spcPct val="80000"/>
              </a:lnSpc>
              <a:buFontTx/>
              <a:buNone/>
              <a:defRPr/>
            </a:pPr>
            <a:endParaRPr kumimoji="0" lang="zh-CN" altLang="en-US" sz="2800" b="1" dirty="0" smtClean="0">
              <a:effectLst>
                <a:outerShdw blurRad="38100" dist="38100" dir="2700000" algn="tl">
                  <a:srgbClr val="C0C0C0"/>
                </a:outerShdw>
              </a:effectLst>
            </a:endParaRPr>
          </a:p>
          <a:p>
            <a:pPr algn="ctr" eaLnBrk="1" hangingPunct="1">
              <a:lnSpc>
                <a:spcPct val="80000"/>
              </a:lnSpc>
              <a:defRPr/>
            </a:pPr>
            <a:r>
              <a:rPr kumimoji="0" lang="zh-CN" altLang="en-US" sz="2800" b="1" dirty="0" smtClean="0">
                <a:effectLst>
                  <a:outerShdw blurRad="38100" dist="38100" dir="2700000" algn="tl">
                    <a:srgbClr val="C0C0C0"/>
                  </a:outerShdw>
                </a:effectLst>
              </a:rPr>
              <a:t>表面晶体结构</a:t>
            </a:r>
          </a:p>
        </p:txBody>
      </p:sp>
      <p:sp>
        <p:nvSpPr>
          <p:cNvPr id="93187" name="Rectangle 4"/>
          <p:cNvSpPr>
            <a:spLocks noChangeArrowheads="1"/>
          </p:cNvSpPr>
          <p:nvPr/>
        </p:nvSpPr>
        <p:spPr bwMode="auto">
          <a:xfrm>
            <a:off x="683568" y="5373688"/>
            <a:ext cx="7540625" cy="946150"/>
          </a:xfrm>
          <a:prstGeom prst="rect">
            <a:avLst/>
          </a:prstGeom>
          <a:noFill/>
          <a:ln w="9525">
            <a:noFill/>
            <a:miter lim="800000"/>
            <a:headEnd/>
            <a:tailEnd/>
          </a:ln>
        </p:spPr>
        <p:txBody>
          <a:bodyPr wrap="none">
            <a:spAutoFit/>
          </a:bodyPr>
          <a:lstStyle/>
          <a:p>
            <a:r>
              <a:rPr lang="zh-CN" altLang="en-US" sz="2800" dirty="0"/>
              <a:t>课件下载：</a:t>
            </a:r>
          </a:p>
          <a:p>
            <a:r>
              <a:rPr lang="en-US" altLang="zh-CN" sz="2800" dirty="0"/>
              <a:t>http://icqm.pku.edu.cn/LabJiangYing/teaching.html</a:t>
            </a:r>
            <a:endParaRPr lang="zh-CN" altLang="en-US" sz="2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58888" y="2117725"/>
            <a:ext cx="6626225" cy="1616075"/>
          </a:xfrm>
          <a:prstGeom prst="rect">
            <a:avLst/>
          </a:prstGeom>
          <a:noFill/>
          <a:ln w="9525">
            <a:noFill/>
            <a:miter lim="800000"/>
            <a:headEnd/>
            <a:tailEnd/>
          </a:ln>
        </p:spPr>
        <p:txBody>
          <a:bodyPr>
            <a:spAutoFit/>
          </a:bodyPr>
          <a:lstStyle/>
          <a:p>
            <a:pPr algn="l"/>
            <a:endParaRPr lang="zh-CN" altLang="en-US" sz="3200" b="1"/>
          </a:p>
          <a:p>
            <a:pPr algn="l"/>
            <a:r>
              <a:rPr lang="zh-CN" altLang="en-US" sz="3200" b="1"/>
              <a:t>                         </a:t>
            </a:r>
            <a:r>
              <a:rPr lang="zh-CN" altLang="en-US" sz="4800" b="1"/>
              <a:t>谢谢！</a:t>
            </a:r>
          </a:p>
          <a:p>
            <a:pPr algn="l"/>
            <a:r>
              <a:rPr lang="zh-CN" altLang="en-US" b="1"/>
              <a:t>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3|1|0.4|0.2"/>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宋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spDef>
    <a:ln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29027</TotalTime>
  <Words>5020</Words>
  <Application>Microsoft Office PowerPoint</Application>
  <PresentationFormat>全屏显示(4:3)</PresentationFormat>
  <Paragraphs>606</Paragraphs>
  <Slides>92</Slides>
  <Notes>27</Notes>
  <HiddenSlides>0</HiddenSlides>
  <MMClips>3</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92</vt:i4>
      </vt:variant>
    </vt:vector>
  </HeadingPairs>
  <TitlesOfParts>
    <vt:vector size="96" baseType="lpstr">
      <vt:lpstr>默认设计模板</vt:lpstr>
      <vt:lpstr>Image</vt:lpstr>
      <vt:lpstr>公式</vt:lpstr>
      <vt:lpstr>Graph</vt:lpstr>
      <vt:lpstr>表 面 物 理 学</vt:lpstr>
      <vt:lpstr>江颖简介</vt:lpstr>
      <vt:lpstr>幻灯片 3</vt:lpstr>
      <vt:lpstr>幻灯片 4</vt:lpstr>
      <vt:lpstr>参考书目</vt:lpstr>
      <vt:lpstr>幻灯片 6</vt:lpstr>
      <vt:lpstr>Surface is NOT Superficial</vt:lpstr>
      <vt:lpstr>幻灯片 8</vt:lpstr>
      <vt:lpstr>幻灯片 9</vt:lpstr>
      <vt:lpstr>What is Surface Science ?</vt:lpstr>
      <vt:lpstr>Surface Science</vt:lpstr>
      <vt:lpstr>幻灯片 12</vt:lpstr>
      <vt:lpstr>Why Surface Science ?</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表面科学当前的热点和发展趋势</vt:lpstr>
      <vt:lpstr>幻灯片 27</vt:lpstr>
      <vt:lpstr>幻灯片 28</vt:lpstr>
      <vt:lpstr>幻灯片 29</vt:lpstr>
      <vt:lpstr>在美国搭建完成的激光STM</vt:lpstr>
      <vt:lpstr>在北大搭建完毕的光学低温STM</vt:lpstr>
      <vt:lpstr>表面科学当前的热点和发展趋势</vt:lpstr>
      <vt:lpstr>幻灯片 33</vt:lpstr>
      <vt:lpstr>幻灯片 34</vt:lpstr>
      <vt:lpstr>幻灯片 35</vt:lpstr>
      <vt:lpstr>幻灯片 36</vt:lpstr>
      <vt:lpstr>幻灯片 37</vt:lpstr>
      <vt:lpstr>幻灯片 38</vt:lpstr>
      <vt:lpstr>幻灯片 39</vt:lpstr>
      <vt:lpstr>幻灯片 40</vt:lpstr>
      <vt:lpstr>Why single molecules ?</vt:lpstr>
      <vt:lpstr>幻灯片 42</vt:lpstr>
      <vt:lpstr>Step-by-step可控断键 </vt:lpstr>
      <vt:lpstr>Step-by-step可控成键</vt:lpstr>
      <vt:lpstr>休息15分钟</vt:lpstr>
      <vt:lpstr>表面科学当前的热点和发展趋势</vt:lpstr>
      <vt:lpstr>拓扑表面态的形成</vt:lpstr>
      <vt:lpstr>幻灯片 48</vt:lpstr>
      <vt:lpstr>幻灯片 49</vt:lpstr>
      <vt:lpstr>幻灯片 50</vt:lpstr>
      <vt:lpstr>幻灯片 51</vt:lpstr>
      <vt:lpstr>幻灯片 52</vt:lpstr>
      <vt:lpstr>幻灯片 53</vt:lpstr>
      <vt:lpstr>拓扑超导的边界态：Majorana费米子</vt:lpstr>
      <vt:lpstr>Majorana费米子的证据：零偏压电导峰</vt:lpstr>
      <vt:lpstr>幻灯片 56</vt:lpstr>
      <vt:lpstr>电子结构</vt:lpstr>
      <vt:lpstr>幻灯片 58</vt:lpstr>
      <vt:lpstr>表面科学当前的热点和发展趋势</vt:lpstr>
      <vt:lpstr>幻灯片 60</vt:lpstr>
      <vt:lpstr>幻灯片 61</vt:lpstr>
      <vt:lpstr>幻灯片 62</vt:lpstr>
      <vt:lpstr>幻灯片 63</vt:lpstr>
      <vt:lpstr>工作基本设想</vt:lpstr>
      <vt:lpstr>Combined laser+STM system</vt:lpstr>
      <vt:lpstr>Coupling ultrafast laser with SPM</vt:lpstr>
      <vt:lpstr>超快激光+STM</vt:lpstr>
      <vt:lpstr>Q-plus AFM—极限空间分辨</vt:lpstr>
      <vt:lpstr>分子内部的化学键</vt:lpstr>
      <vt:lpstr>幻灯片 70</vt:lpstr>
      <vt:lpstr>幻灯片 71</vt:lpstr>
      <vt:lpstr>表面科学当前的热点和发展趋势</vt:lpstr>
      <vt:lpstr>1.1、研究背景</vt:lpstr>
      <vt:lpstr>Nuclear quantum effects</vt:lpstr>
      <vt:lpstr>Nuclear quantum effects</vt:lpstr>
      <vt:lpstr>Example: H5O2+ and H3O2- </vt:lpstr>
      <vt:lpstr>幻灯片 77</vt:lpstr>
      <vt:lpstr>幻灯片 78</vt:lpstr>
      <vt:lpstr>幻灯片 79</vt:lpstr>
      <vt:lpstr>表面科学当前的热点和发展趋势</vt:lpstr>
      <vt:lpstr>幻灯片 81</vt:lpstr>
      <vt:lpstr>TiO2表面光解水的原理</vt:lpstr>
      <vt:lpstr>TiO2光解水的商业化应用</vt:lpstr>
      <vt:lpstr>Surface science  at H2O/TiO2 interface</vt:lpstr>
      <vt:lpstr>TiO2表面的原子分辨图</vt:lpstr>
      <vt:lpstr>幻灯片 86</vt:lpstr>
      <vt:lpstr>幻灯片 87</vt:lpstr>
      <vt:lpstr>水分子与TiO2之间的电荷转移</vt:lpstr>
      <vt:lpstr>本节课小结</vt:lpstr>
      <vt:lpstr>Smallest movie on surface</vt:lpstr>
      <vt:lpstr>幻灯片 91</vt:lpstr>
      <vt:lpstr>幻灯片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YingJiang</dc:creator>
  <cp:lastModifiedBy>YingJiang</cp:lastModifiedBy>
  <cp:revision>1134</cp:revision>
  <dcterms:created xsi:type="dcterms:W3CDTF">1601-01-01T00:00:00Z</dcterms:created>
  <dcterms:modified xsi:type="dcterms:W3CDTF">2016-09-12T07:27:38Z</dcterms:modified>
</cp:coreProperties>
</file>